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heddar" charset="1" panose="00000000000000000000"/>
      <p:regular r:id="rId19"/>
    </p:embeddedFont>
    <p:embeddedFont>
      <p:font typeface="HK Grotesk Bold" charset="1" panose="00000800000000000000"/>
      <p:regular r:id="rId20"/>
    </p:embeddedFont>
    <p:embeddedFont>
      <p:font typeface="HK Grotesk" charset="1" panose="00000500000000000000"/>
      <p:regular r:id="rId21"/>
    </p:embeddedFont>
    <p:embeddedFont>
      <p:font typeface="Canva Sans Bold" charset="1" panose="020B0803030501040103"/>
      <p:regular r:id="rId25"/>
    </p:embeddedFont>
    <p:embeddedFont>
      <p:font typeface="Calibri (MS)" charset="1" panose="020F0502020204030204"/>
      <p:regular r:id="rId27"/>
    </p:embeddedFont>
    <p:embeddedFont>
      <p:font typeface="Calibri (MS) Bold" charset="1" panose="020F0702030404030204"/>
      <p:regular r:id="rId28"/>
    </p:embeddedFont>
    <p:embeddedFont>
      <p:font typeface="Arial Bold" charset="1" panose="020B0704020202020204"/>
      <p:regular r:id="rId30"/>
    </p:embeddedFont>
    <p:embeddedFont>
      <p:font typeface="Calibri (MS) Italics" charset="1" panose="020F05020202040A0204"/>
      <p:regular r:id="rId32"/>
    </p:embeddedFont>
    <p:embeddedFont>
      <p:font typeface="Consolas Bold" charset="1" panose="020B0709020204030204"/>
      <p:regular r:id="rId33"/>
    </p:embeddedFont>
    <p:embeddedFont>
      <p:font typeface="Canva Sans" charset="1" panose="020B0503030501040103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3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Slides/notesSlide4.xml" Type="http://schemas.openxmlformats.org/officeDocument/2006/relationships/notes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notesSlides/notesSlide5.xml" Type="http://schemas.openxmlformats.org/officeDocument/2006/relationships/notesSlide"/><Relationship Id="rId35" Target="notesSlides/notesSlide6.xml" Type="http://schemas.openxmlformats.org/officeDocument/2006/relationships/notesSlide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github.com/BasantSaad/Daily-AI-Updates-Automation-System/blob/main/automated_actions_enhanced.py" TargetMode="External" Type="http://schemas.openxmlformats.org/officeDocument/2006/relationships/hyperlink"/><Relationship Id="rId11" Target="https://github.com/BasantSaad/Daily-AI-Updates-Automation-System/blob/main/main_orchestrator.py" TargetMode="External" Type="http://schemas.openxmlformats.org/officeDocument/2006/relationships/hyperlink"/><Relationship Id="rId2" Target="../media/image11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https://github.com/BasantSaad/Daily-AI-Updates-Automation-System/blob/main/automated_actions_enhanced.py" TargetMode="External" Type="http://schemas.openxmlformats.org/officeDocument/2006/relationships/hyperlink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3.png" Type="http://schemas.openxmlformats.org/officeDocument/2006/relationships/image"/><Relationship Id="rId9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1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https://github.com/BasantSaad/Daily-AI-Updates-Automation-System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jpeg" Type="http://schemas.openxmlformats.org/officeDocument/2006/relationships/image"/><Relationship Id="rId11" Target="../media/image22.jpeg" Type="http://schemas.openxmlformats.org/officeDocument/2006/relationships/image"/><Relationship Id="rId12" Target="../media/image23.jpeg" Type="http://schemas.openxmlformats.org/officeDocument/2006/relationships/image"/><Relationship Id="rId13" Target="../media/image24.jpeg" Type="http://schemas.openxmlformats.org/officeDocument/2006/relationships/image"/><Relationship Id="rId14" Target="../media/image25.jpeg" Type="http://schemas.openxmlformats.org/officeDocument/2006/relationships/image"/><Relationship Id="rId15" Target="../media/image26.png" Type="http://schemas.openxmlformats.org/officeDocument/2006/relationships/image"/><Relationship Id="rId16" Target="../media/image27.svg" Type="http://schemas.openxmlformats.org/officeDocument/2006/relationships/image"/><Relationship Id="rId17" Target="../media/image28.png" Type="http://schemas.openxmlformats.org/officeDocument/2006/relationships/image"/><Relationship Id="rId18" Target="../media/image29.sv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11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9.jpeg" Type="http://schemas.openxmlformats.org/officeDocument/2006/relationships/image"/><Relationship Id="rId9" Target="../media/image20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2.png" Type="http://schemas.openxmlformats.org/officeDocument/2006/relationships/image"/><Relationship Id="rId7" Target="https://github.com/BasantSaad" TargetMode="External" Type="http://schemas.openxmlformats.org/officeDocument/2006/relationships/hyperlink"/><Relationship Id="rId8" Target="http://www.linkedin.com/in/basant-saad-eldin" TargetMode="External" Type="http://schemas.openxmlformats.org/officeDocument/2006/relationships/hyperlink"/><Relationship Id="rId9" Target="mailto:basant.saadeldeen@gmail.com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1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1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1.jpeg" Type="http://schemas.openxmlformats.org/officeDocument/2006/relationships/image"/><Relationship Id="rId4" Target="../media/image13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6.png" Type="http://schemas.openxmlformats.org/officeDocument/2006/relationships/image"/><Relationship Id="rId8" Target="https://github.com/BasantSaad/Daily-AI-Updates-Automation-System/blob/main/llm_processor_enhanced.py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72002" y="-2993932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0" y="0"/>
                </a:moveTo>
                <a:lnTo>
                  <a:pt x="6045107" y="0"/>
                </a:lnTo>
                <a:lnTo>
                  <a:pt x="6045107" y="5770329"/>
                </a:lnTo>
                <a:lnTo>
                  <a:pt x="0" y="57703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1902" y="647013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2566248" y="769487"/>
            <a:ext cx="9245788" cy="8748026"/>
            <a:chOff x="0" y="0"/>
            <a:chExt cx="859048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9048" cy="812800"/>
            </a:xfrm>
            <a:custGeom>
              <a:avLst/>
              <a:gdLst/>
              <a:ahLst/>
              <a:cxnLst/>
              <a:rect r="r" b="b" t="t" l="l"/>
              <a:pathLst>
                <a:path h="812800" w="859048">
                  <a:moveTo>
                    <a:pt x="429524" y="0"/>
                  </a:moveTo>
                  <a:cubicBezTo>
                    <a:pt x="192305" y="0"/>
                    <a:pt x="0" y="181951"/>
                    <a:pt x="0" y="406400"/>
                  </a:cubicBezTo>
                  <a:cubicBezTo>
                    <a:pt x="0" y="630849"/>
                    <a:pt x="192305" y="812800"/>
                    <a:pt x="429524" y="812800"/>
                  </a:cubicBezTo>
                  <a:cubicBezTo>
                    <a:pt x="666744" y="812800"/>
                    <a:pt x="859048" y="630849"/>
                    <a:pt x="859048" y="406400"/>
                  </a:cubicBezTo>
                  <a:cubicBezTo>
                    <a:pt x="859048" y="181951"/>
                    <a:pt x="666744" y="0"/>
                    <a:pt x="429524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80536" y="38100"/>
              <a:ext cx="697977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004848" y="7910587"/>
            <a:ext cx="5321341" cy="798833"/>
            <a:chOff x="0" y="0"/>
            <a:chExt cx="1322625" cy="19855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22625" cy="198551"/>
            </a:xfrm>
            <a:custGeom>
              <a:avLst/>
              <a:gdLst/>
              <a:ahLst/>
              <a:cxnLst/>
              <a:rect r="r" b="b" t="t" l="l"/>
              <a:pathLst>
                <a:path h="198551" w="1322625">
                  <a:moveTo>
                    <a:pt x="74199" y="0"/>
                  </a:moveTo>
                  <a:lnTo>
                    <a:pt x="1248426" y="0"/>
                  </a:lnTo>
                  <a:cubicBezTo>
                    <a:pt x="1268105" y="0"/>
                    <a:pt x="1286977" y="7817"/>
                    <a:pt x="1300892" y="21732"/>
                  </a:cubicBezTo>
                  <a:cubicBezTo>
                    <a:pt x="1314807" y="35647"/>
                    <a:pt x="1322625" y="54520"/>
                    <a:pt x="1322625" y="74199"/>
                  </a:cubicBezTo>
                  <a:lnTo>
                    <a:pt x="1322625" y="124352"/>
                  </a:lnTo>
                  <a:cubicBezTo>
                    <a:pt x="1322625" y="144031"/>
                    <a:pt x="1314807" y="162903"/>
                    <a:pt x="1300892" y="176818"/>
                  </a:cubicBezTo>
                  <a:cubicBezTo>
                    <a:pt x="1286977" y="190733"/>
                    <a:pt x="1268105" y="198551"/>
                    <a:pt x="1248426" y="198551"/>
                  </a:cubicBezTo>
                  <a:lnTo>
                    <a:pt x="74199" y="198551"/>
                  </a:lnTo>
                  <a:cubicBezTo>
                    <a:pt x="54520" y="198551"/>
                    <a:pt x="35647" y="190733"/>
                    <a:pt x="21732" y="176818"/>
                  </a:cubicBezTo>
                  <a:cubicBezTo>
                    <a:pt x="7817" y="162903"/>
                    <a:pt x="0" y="144031"/>
                    <a:pt x="0" y="124352"/>
                  </a:cubicBezTo>
                  <a:lnTo>
                    <a:pt x="0" y="74199"/>
                  </a:lnTo>
                  <a:cubicBezTo>
                    <a:pt x="0" y="54520"/>
                    <a:pt x="7817" y="35647"/>
                    <a:pt x="21732" y="21732"/>
                  </a:cubicBezTo>
                  <a:cubicBezTo>
                    <a:pt x="35647" y="7817"/>
                    <a:pt x="54520" y="0"/>
                    <a:pt x="74199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22625" cy="236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true" rot="0">
            <a:off x="13650039" y="6141611"/>
            <a:ext cx="5380171" cy="5135618"/>
          </a:xfrm>
          <a:custGeom>
            <a:avLst/>
            <a:gdLst/>
            <a:ahLst/>
            <a:cxnLst/>
            <a:rect r="r" b="b" t="t" l="l"/>
            <a:pathLst>
              <a:path h="5135618" w="5380171">
                <a:moveTo>
                  <a:pt x="5380171" y="5135618"/>
                </a:moveTo>
                <a:lnTo>
                  <a:pt x="0" y="5135618"/>
                </a:lnTo>
                <a:lnTo>
                  <a:pt x="0" y="0"/>
                </a:lnTo>
                <a:lnTo>
                  <a:pt x="5380171" y="0"/>
                </a:lnTo>
                <a:lnTo>
                  <a:pt x="5380171" y="5135618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699090">
            <a:off x="-3573381" y="1248180"/>
            <a:ext cx="11260055" cy="8984585"/>
          </a:xfrm>
          <a:custGeom>
            <a:avLst/>
            <a:gdLst/>
            <a:ahLst/>
            <a:cxnLst/>
            <a:rect r="r" b="b" t="t" l="l"/>
            <a:pathLst>
              <a:path h="8984585" w="11260055">
                <a:moveTo>
                  <a:pt x="0" y="0"/>
                </a:moveTo>
                <a:lnTo>
                  <a:pt x="11260055" y="0"/>
                </a:lnTo>
                <a:lnTo>
                  <a:pt x="11260055" y="8984585"/>
                </a:lnTo>
                <a:lnTo>
                  <a:pt x="0" y="89845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004848" y="2824022"/>
            <a:ext cx="9254452" cy="4363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34"/>
              </a:lnSpc>
            </a:pPr>
            <a:r>
              <a:rPr lang="en-US" sz="16014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DAILY AI UPDATES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4305596" y="-322209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060300" y="8099603"/>
            <a:ext cx="1734255" cy="422528"/>
          </a:xfrm>
          <a:custGeom>
            <a:avLst/>
            <a:gdLst/>
            <a:ahLst/>
            <a:cxnLst/>
            <a:rect r="r" b="b" t="t" l="l"/>
            <a:pathLst>
              <a:path h="422528" w="1734255">
                <a:moveTo>
                  <a:pt x="0" y="0"/>
                </a:moveTo>
                <a:lnTo>
                  <a:pt x="1734256" y="0"/>
                </a:lnTo>
                <a:lnTo>
                  <a:pt x="1734256" y="422528"/>
                </a:lnTo>
                <a:lnTo>
                  <a:pt x="0" y="4225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004848" y="1337398"/>
            <a:ext cx="25326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1A2332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Presented By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94618" y="8101940"/>
            <a:ext cx="4655359" cy="511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www.linkedin.com/in/basant-saad-eldin</a:t>
            </a:r>
          </a:p>
          <a:p>
            <a:pPr algn="ctr">
              <a:lnSpc>
                <a:spcPts val="1085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8004848" y="1826931"/>
            <a:ext cx="281226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1A2332"/>
                </a:solidFill>
                <a:latin typeface="HK Grotesk"/>
                <a:ea typeface="HK Grotesk"/>
                <a:cs typeface="HK Grotesk"/>
                <a:sym typeface="HK Grotesk"/>
              </a:rPr>
              <a:t>Basant Saad Eldin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80666" y="0"/>
            <a:ext cx="13701274" cy="1679562"/>
            <a:chOff x="0" y="0"/>
            <a:chExt cx="18268366" cy="22394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68366" cy="2239416"/>
            </a:xfrm>
            <a:custGeom>
              <a:avLst/>
              <a:gdLst/>
              <a:ahLst/>
              <a:cxnLst/>
              <a:rect r="r" b="b" t="t" l="l"/>
              <a:pathLst>
                <a:path h="2239416" w="18268366">
                  <a:moveTo>
                    <a:pt x="0" y="0"/>
                  </a:moveTo>
                  <a:lnTo>
                    <a:pt x="18268366" y="0"/>
                  </a:lnTo>
                  <a:lnTo>
                    <a:pt x="18268366" y="2239416"/>
                  </a:lnTo>
                  <a:lnTo>
                    <a:pt x="0" y="2239416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52837" r="-20128" b="-129057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0"/>
              <a:ext cx="18268366" cy="242991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1399"/>
                </a:lnSpc>
              </a:pPr>
              <a:r>
                <a:rPr lang="en-US" sz="9499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 </a:t>
              </a:r>
              <a:r>
                <a:rPr lang="en-US" sz="9499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Automation</a:t>
              </a:r>
              <a:r>
                <a:rPr lang="en-US" sz="9499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 &amp; Orchestration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343" y="8458200"/>
            <a:ext cx="15361920" cy="1340926"/>
            <a:chOff x="0" y="0"/>
            <a:chExt cx="20482560" cy="17879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482561" cy="1787901"/>
            </a:xfrm>
            <a:custGeom>
              <a:avLst/>
              <a:gdLst/>
              <a:ahLst/>
              <a:cxnLst/>
              <a:rect r="r" b="b" t="t" l="l"/>
              <a:pathLst>
                <a:path h="1787901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1787901"/>
                  </a:lnTo>
                  <a:lnTo>
                    <a:pt x="0" y="1787901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816103" y="8580023"/>
            <a:ext cx="14630400" cy="548640"/>
            <a:chOff x="0" y="0"/>
            <a:chExt cx="19507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07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9507200">
                  <a:moveTo>
                    <a:pt x="0" y="0"/>
                  </a:moveTo>
                  <a:lnTo>
                    <a:pt x="19507200" y="0"/>
                  </a:lnTo>
                  <a:lnTo>
                    <a:pt x="19507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69601" r="0" b="-469601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9507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18BAF6"/>
                  </a:solidFill>
                  <a:latin typeface="Consolas Bold"/>
                  <a:ea typeface="Consolas Bold"/>
                  <a:cs typeface="Consolas Bold"/>
                  <a:sym typeface="Consolas Bold"/>
                </a:rPr>
                <a:t>Code Locations: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816103" y="8801100"/>
            <a:ext cx="14630400" cy="914400"/>
            <a:chOff x="0" y="0"/>
            <a:chExt cx="19507200" cy="1219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50720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9507200">
                  <a:moveTo>
                    <a:pt x="0" y="0"/>
                  </a:moveTo>
                  <a:lnTo>
                    <a:pt x="19507200" y="0"/>
                  </a:lnTo>
                  <a:lnTo>
                    <a:pt x="1950720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9507200" cy="12858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959"/>
                </a:lnSpc>
              </a:pPr>
              <a:r>
                <a:rPr lang="en-US" sz="3299">
                  <a:solidFill>
                    <a:srgbClr val="000000"/>
                  </a:solidFill>
                  <a:latin typeface="Cheddar"/>
                  <a:ea typeface="Cheddar"/>
                  <a:cs typeface="Cheddar"/>
                  <a:sym typeface="Cheddar"/>
                </a:rPr>
                <a:t> main_orchestrator.py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4400" y="914400"/>
            <a:ext cx="16459200" cy="47625"/>
            <a:chOff x="0" y="0"/>
            <a:chExt cx="21945600" cy="63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945600" cy="63500"/>
            </a:xfrm>
            <a:custGeom>
              <a:avLst/>
              <a:gdLst/>
              <a:ahLst/>
              <a:cxnLst/>
              <a:rect r="r" b="b" t="t" l="l"/>
              <a:pathLst>
                <a:path h="635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63500"/>
                  </a:lnTo>
                  <a:lnTo>
                    <a:pt x="0" y="6350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5390029" r="0" b="-7978029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1945600" cy="1016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960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true" rot="0">
            <a:off x="12959387" y="56948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true" rot="0">
            <a:off x="6889012" y="6672262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8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8" y="0"/>
                </a:lnTo>
                <a:lnTo>
                  <a:pt x="6045108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true" flipV="true" rot="0">
            <a:off x="9936833" y="2355166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true" flipV="true" rot="0">
            <a:off x="-1993854" y="5240331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8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8" y="0"/>
                </a:lnTo>
                <a:lnTo>
                  <a:pt x="6045108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>
            <a:hlinkClick r:id="rId5" tooltip="https://github.com/BasantSaad/Daily-AI-Updates-Automation-System/blob/main/automated_actions_enhanced.py"/>
          </p:cNvPr>
          <p:cNvSpPr/>
          <p:nvPr/>
        </p:nvSpPr>
        <p:spPr>
          <a:xfrm flipH="true" flipV="true" rot="0">
            <a:off x="-1572210" y="-75471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4196744" y="1561759"/>
            <a:ext cx="9452346" cy="3324566"/>
            <a:chOff x="0" y="0"/>
            <a:chExt cx="12013573" cy="422539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44816" y="18204"/>
              <a:ext cx="11924059" cy="4189036"/>
            </a:xfrm>
            <a:custGeom>
              <a:avLst/>
              <a:gdLst/>
              <a:ahLst/>
              <a:cxnLst/>
              <a:rect r="r" b="b" t="t" l="l"/>
              <a:pathLst>
                <a:path h="4189036" w="11924059">
                  <a:moveTo>
                    <a:pt x="0" y="0"/>
                  </a:moveTo>
                  <a:lnTo>
                    <a:pt x="11924059" y="0"/>
                  </a:lnTo>
                  <a:lnTo>
                    <a:pt x="11924059" y="4189036"/>
                  </a:lnTo>
                  <a:lnTo>
                    <a:pt x="0" y="4189036"/>
                  </a:lnTo>
                  <a:close/>
                </a:path>
              </a:pathLst>
            </a:custGeom>
            <a:blipFill>
              <a:blip r:embed="rId6"/>
              <a:stretch>
                <a:fillRect l="-7291" t="0" r="-7291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013663" cy="4225487"/>
            </a:xfrm>
            <a:custGeom>
              <a:avLst/>
              <a:gdLst/>
              <a:ahLst/>
              <a:cxnLst/>
              <a:rect r="r" b="b" t="t" l="l"/>
              <a:pathLst>
                <a:path h="4225487" w="12013663">
                  <a:moveTo>
                    <a:pt x="44816" y="0"/>
                  </a:moveTo>
                  <a:lnTo>
                    <a:pt x="11968875" y="0"/>
                  </a:lnTo>
                  <a:cubicBezTo>
                    <a:pt x="11993549" y="0"/>
                    <a:pt x="12013663" y="8114"/>
                    <a:pt x="12013663" y="18204"/>
                  </a:cubicBezTo>
                  <a:lnTo>
                    <a:pt x="12013663" y="4207240"/>
                  </a:lnTo>
                  <a:cubicBezTo>
                    <a:pt x="12013663" y="4217264"/>
                    <a:pt x="11993717" y="4225487"/>
                    <a:pt x="11968875" y="4225487"/>
                  </a:cubicBezTo>
                  <a:lnTo>
                    <a:pt x="44816" y="4225487"/>
                  </a:lnTo>
                  <a:cubicBezTo>
                    <a:pt x="20142" y="4225487"/>
                    <a:pt x="0" y="4217332"/>
                    <a:pt x="0" y="4207240"/>
                  </a:cubicBezTo>
                  <a:lnTo>
                    <a:pt x="0" y="18204"/>
                  </a:lnTo>
                  <a:cubicBezTo>
                    <a:pt x="0" y="8114"/>
                    <a:pt x="19974" y="0"/>
                    <a:pt x="44816" y="0"/>
                  </a:cubicBezTo>
                  <a:moveTo>
                    <a:pt x="44816" y="36340"/>
                  </a:moveTo>
                  <a:lnTo>
                    <a:pt x="44816" y="18204"/>
                  </a:lnTo>
                  <a:lnTo>
                    <a:pt x="89464" y="18204"/>
                  </a:lnTo>
                  <a:lnTo>
                    <a:pt x="89464" y="4207240"/>
                  </a:lnTo>
                  <a:lnTo>
                    <a:pt x="44816" y="4207240"/>
                  </a:lnTo>
                  <a:lnTo>
                    <a:pt x="44816" y="4189036"/>
                  </a:lnTo>
                  <a:lnTo>
                    <a:pt x="11968875" y="4189036"/>
                  </a:lnTo>
                  <a:lnTo>
                    <a:pt x="11968875" y="4207240"/>
                  </a:lnTo>
                  <a:lnTo>
                    <a:pt x="11924059" y="4207240"/>
                  </a:lnTo>
                  <a:lnTo>
                    <a:pt x="11924059" y="18204"/>
                  </a:lnTo>
                  <a:lnTo>
                    <a:pt x="11968875" y="18204"/>
                  </a:lnTo>
                  <a:lnTo>
                    <a:pt x="11968875" y="36340"/>
                  </a:lnTo>
                  <a:lnTo>
                    <a:pt x="44816" y="36340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3914422" y="5082006"/>
            <a:ext cx="10016990" cy="3180513"/>
            <a:chOff x="0" y="0"/>
            <a:chExt cx="13307840" cy="42253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9644" y="18204"/>
              <a:ext cx="13208683" cy="4189036"/>
            </a:xfrm>
            <a:custGeom>
              <a:avLst/>
              <a:gdLst/>
              <a:ahLst/>
              <a:cxnLst/>
              <a:rect r="r" b="b" t="t" l="l"/>
              <a:pathLst>
                <a:path h="4189036" w="13208683">
                  <a:moveTo>
                    <a:pt x="0" y="0"/>
                  </a:moveTo>
                  <a:lnTo>
                    <a:pt x="13208683" y="0"/>
                  </a:lnTo>
                  <a:lnTo>
                    <a:pt x="13208683" y="4189036"/>
                  </a:lnTo>
                  <a:lnTo>
                    <a:pt x="0" y="4189036"/>
                  </a:lnTo>
                  <a:close/>
                </a:path>
              </a:pathLst>
            </a:custGeom>
            <a:blipFill>
              <a:blip r:embed="rId7"/>
              <a:stretch>
                <a:fillRect l="-1445" t="-434" r="-1378" b="-442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307930" cy="4225487"/>
            </a:xfrm>
            <a:custGeom>
              <a:avLst/>
              <a:gdLst/>
              <a:ahLst/>
              <a:cxnLst/>
              <a:rect r="r" b="b" t="t" l="l"/>
              <a:pathLst>
                <a:path h="4225487" w="13307930">
                  <a:moveTo>
                    <a:pt x="49644" y="0"/>
                  </a:moveTo>
                  <a:lnTo>
                    <a:pt x="13258327" y="0"/>
                  </a:lnTo>
                  <a:cubicBezTo>
                    <a:pt x="13285659" y="0"/>
                    <a:pt x="13307930" y="8114"/>
                    <a:pt x="13307930" y="18204"/>
                  </a:cubicBezTo>
                  <a:lnTo>
                    <a:pt x="13307930" y="4207240"/>
                  </a:lnTo>
                  <a:cubicBezTo>
                    <a:pt x="13307930" y="4217264"/>
                    <a:pt x="13285845" y="4225487"/>
                    <a:pt x="13258327" y="4225487"/>
                  </a:cubicBezTo>
                  <a:lnTo>
                    <a:pt x="49644" y="4225487"/>
                  </a:lnTo>
                  <a:cubicBezTo>
                    <a:pt x="22312" y="4225487"/>
                    <a:pt x="0" y="4217332"/>
                    <a:pt x="0" y="4207240"/>
                  </a:cubicBezTo>
                  <a:lnTo>
                    <a:pt x="0" y="18204"/>
                  </a:lnTo>
                  <a:cubicBezTo>
                    <a:pt x="0" y="8114"/>
                    <a:pt x="22126" y="0"/>
                    <a:pt x="49644" y="0"/>
                  </a:cubicBezTo>
                  <a:moveTo>
                    <a:pt x="49644" y="36340"/>
                  </a:moveTo>
                  <a:lnTo>
                    <a:pt x="49644" y="18204"/>
                  </a:lnTo>
                  <a:lnTo>
                    <a:pt x="99102" y="18204"/>
                  </a:lnTo>
                  <a:lnTo>
                    <a:pt x="99102" y="4207240"/>
                  </a:lnTo>
                  <a:lnTo>
                    <a:pt x="49644" y="4207240"/>
                  </a:lnTo>
                  <a:lnTo>
                    <a:pt x="49644" y="4189036"/>
                  </a:lnTo>
                  <a:lnTo>
                    <a:pt x="13258327" y="4189036"/>
                  </a:lnTo>
                  <a:lnTo>
                    <a:pt x="13258327" y="4207240"/>
                  </a:lnTo>
                  <a:lnTo>
                    <a:pt x="13208682" y="4207240"/>
                  </a:lnTo>
                  <a:lnTo>
                    <a:pt x="13208682" y="18204"/>
                  </a:lnTo>
                  <a:lnTo>
                    <a:pt x="13258327" y="18204"/>
                  </a:lnTo>
                  <a:lnTo>
                    <a:pt x="13258327" y="36340"/>
                  </a:lnTo>
                  <a:lnTo>
                    <a:pt x="49644" y="36340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sp>
        <p:nvSpPr>
          <p:cNvPr name="Freeform 28" id="28"/>
          <p:cNvSpPr/>
          <p:nvPr/>
        </p:nvSpPr>
        <p:spPr>
          <a:xfrm flipH="true" flipV="true" rot="0">
            <a:off x="3575910" y="8462544"/>
            <a:ext cx="3643387" cy="3477778"/>
          </a:xfrm>
          <a:custGeom>
            <a:avLst/>
            <a:gdLst/>
            <a:ahLst/>
            <a:cxnLst/>
            <a:rect r="r" b="b" t="t" l="l"/>
            <a:pathLst>
              <a:path h="3477778" w="3643387">
                <a:moveTo>
                  <a:pt x="3643387" y="3477778"/>
                </a:moveTo>
                <a:lnTo>
                  <a:pt x="0" y="3477778"/>
                </a:lnTo>
                <a:lnTo>
                  <a:pt x="0" y="0"/>
                </a:lnTo>
                <a:lnTo>
                  <a:pt x="3643387" y="0"/>
                </a:lnTo>
                <a:lnTo>
                  <a:pt x="3643387" y="3477778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4239263" y="-292518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0" y="9761026"/>
            <a:ext cx="560938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 u="sng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  <a:hlinkClick r:id="rId10" tooltip="https://github.com/BasantSaad/Daily-AI-Updates-Automation-System/blob/main/automated_actions_enhanced.py"/>
              </a:rPr>
              <a:t>Automation_GITHUB_link↗️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790731" y="9801383"/>
            <a:ext cx="3880485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 u="sng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  <a:hlinkClick r:id="rId11" tooltip="https://github.com/BasantSaad/Daily-AI-Updates-Automation-System/blob/main/main_orchestrator.py"/>
              </a:rPr>
              <a:t>ORCHstration_GITHUB_link↗️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0"/>
            <a:ext cx="16459200" cy="1280160"/>
            <a:chOff x="0" y="0"/>
            <a:chExt cx="21945600" cy="17068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45600" cy="1706880"/>
            </a:xfrm>
            <a:custGeom>
              <a:avLst/>
              <a:gdLst/>
              <a:ahLst/>
              <a:cxnLst/>
              <a:rect r="r" b="b" t="t" l="l"/>
              <a:pathLst>
                <a:path h="170688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00521" r="0" b="-200521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94560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9600"/>
                </a:lnSpc>
              </a:pPr>
              <a:r>
                <a:rPr lang="en-US" b="true" sz="8000">
                  <a:solidFill>
                    <a:srgbClr val="96EA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Quick Setup Guide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280160"/>
            <a:ext cx="1280160" cy="1280160"/>
            <a:chOff x="0" y="0"/>
            <a:chExt cx="1706880" cy="17068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1280160"/>
            <a:ext cx="1280160" cy="1280160"/>
            <a:chOff x="0" y="0"/>
            <a:chExt cx="1706880" cy="17068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0688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674620" y="1463040"/>
            <a:ext cx="1463040" cy="731520"/>
            <a:chOff x="0" y="0"/>
            <a:chExt cx="1950720" cy="9753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674620" y="1464945"/>
            <a:ext cx="1463040" cy="731520"/>
            <a:chOff x="0" y="0"/>
            <a:chExt cx="1950720" cy="9753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14151" t="0" r="-14151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950720" cy="10229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b="true" sz="2200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 min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503420" y="1371600"/>
            <a:ext cx="10058400" cy="643533"/>
            <a:chOff x="0" y="0"/>
            <a:chExt cx="13411200" cy="85804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11200" cy="858044"/>
            </a:xfrm>
            <a:custGeom>
              <a:avLst/>
              <a:gdLst/>
              <a:ahLst/>
              <a:cxnLst/>
              <a:rect r="r" b="b" t="t" l="l"/>
              <a:pathLst>
                <a:path h="858044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8044"/>
                  </a:lnTo>
                  <a:lnTo>
                    <a:pt x="0" y="858044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4818" r="0" b="-254282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3411200" cy="91519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Get Gemini API Key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503420" y="2048256"/>
            <a:ext cx="10058400" cy="640080"/>
            <a:chOff x="0" y="0"/>
            <a:chExt cx="13411200" cy="8534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341120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E0E7E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Visit makersuite.google.com → Create free API key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3108960"/>
            <a:ext cx="1280160" cy="1280160"/>
            <a:chOff x="0" y="0"/>
            <a:chExt cx="1706880" cy="170688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028700" y="3108960"/>
            <a:ext cx="1280160" cy="1280160"/>
            <a:chOff x="0" y="0"/>
            <a:chExt cx="1706880" cy="170688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0688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674620" y="3291840"/>
            <a:ext cx="1463040" cy="731520"/>
            <a:chOff x="0" y="0"/>
            <a:chExt cx="1950720" cy="97536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2674620" y="3293745"/>
            <a:ext cx="1463040" cy="731520"/>
            <a:chOff x="0" y="0"/>
            <a:chExt cx="1950720" cy="97536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14151" t="0" r="-14151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1950720" cy="10229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b="true" sz="2200">
                  <a:solidFill>
                    <a:srgbClr val="2C3E5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 min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4503420" y="3200400"/>
            <a:ext cx="10058400" cy="643533"/>
            <a:chOff x="0" y="0"/>
            <a:chExt cx="13411200" cy="858044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3411200" cy="858044"/>
            </a:xfrm>
            <a:custGeom>
              <a:avLst/>
              <a:gdLst/>
              <a:ahLst/>
              <a:cxnLst/>
              <a:rect r="r" b="b" t="t" l="l"/>
              <a:pathLst>
                <a:path h="858044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8044"/>
                  </a:lnTo>
                  <a:lnTo>
                    <a:pt x="0" y="858044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4818" r="0" b="-254282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57150"/>
              <a:ext cx="13411200" cy="91519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Setup Gmail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4503420" y="3877056"/>
            <a:ext cx="10058400" cy="640080"/>
            <a:chOff x="0" y="0"/>
            <a:chExt cx="13411200" cy="85344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341120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E0E7E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Create app password at myaccount.google.com/apppasswords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028700" y="4937760"/>
            <a:ext cx="1280160" cy="1280160"/>
            <a:chOff x="0" y="0"/>
            <a:chExt cx="1706880" cy="170688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1028700" y="4937760"/>
            <a:ext cx="1280160" cy="1280160"/>
            <a:chOff x="0" y="0"/>
            <a:chExt cx="1706880" cy="170688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170688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3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2674620" y="5120640"/>
            <a:ext cx="1463040" cy="731520"/>
            <a:chOff x="0" y="0"/>
            <a:chExt cx="1950720" cy="97536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2674620" y="5122545"/>
            <a:ext cx="1463040" cy="731520"/>
            <a:chOff x="0" y="0"/>
            <a:chExt cx="1950720" cy="97536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2C3E5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1950720" cy="10229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b="true" sz="2200">
                  <a:solidFill>
                    <a:srgbClr val="2C3E5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5 min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4503420" y="5029200"/>
            <a:ext cx="10058400" cy="643533"/>
            <a:chOff x="0" y="0"/>
            <a:chExt cx="13411200" cy="858044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3411200" cy="858044"/>
            </a:xfrm>
            <a:custGeom>
              <a:avLst/>
              <a:gdLst/>
              <a:ahLst/>
              <a:cxnLst/>
              <a:rect r="r" b="b" t="t" l="l"/>
              <a:pathLst>
                <a:path h="858044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8044"/>
                  </a:lnTo>
                  <a:lnTo>
                    <a:pt x="0" y="858044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4818" r="0" b="-254282"/>
              </a:stretch>
            </a:blip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57150"/>
              <a:ext cx="13411200" cy="91519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Install Dependencies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4503420" y="5705856"/>
            <a:ext cx="10058400" cy="640080"/>
            <a:chOff x="0" y="0"/>
            <a:chExt cx="13411200" cy="85344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38100"/>
              <a:ext cx="1341120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E0E7E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Clone repo → Create venv → pip install requirements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028700" y="6766560"/>
            <a:ext cx="1280160" cy="1280160"/>
            <a:chOff x="0" y="0"/>
            <a:chExt cx="1706880" cy="170688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55" id="55"/>
          <p:cNvGrpSpPr/>
          <p:nvPr/>
        </p:nvGrpSpPr>
        <p:grpSpPr>
          <a:xfrm rot="0">
            <a:off x="1028700" y="6766560"/>
            <a:ext cx="1280160" cy="1280160"/>
            <a:chOff x="0" y="0"/>
            <a:chExt cx="1706880" cy="170688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38100"/>
              <a:ext cx="170688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4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4503420" y="6858000"/>
            <a:ext cx="10058400" cy="640080"/>
            <a:chOff x="0" y="0"/>
            <a:chExt cx="13411200" cy="85344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57150"/>
              <a:ext cx="13411200" cy="9105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Configure Settings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4503420" y="7534656"/>
            <a:ext cx="10058400" cy="640080"/>
            <a:chOff x="0" y="0"/>
            <a:chExt cx="13411200" cy="85344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38100"/>
              <a:ext cx="1341120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E0E7E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Copy .env template → Add your API keys and email</a:t>
              </a: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1028700" y="8595360"/>
            <a:ext cx="1280160" cy="1280160"/>
            <a:chOff x="0" y="0"/>
            <a:chExt cx="1706880" cy="170688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1028700" y="8595360"/>
            <a:ext cx="1280160" cy="1280160"/>
            <a:chOff x="0" y="0"/>
            <a:chExt cx="1706880" cy="170688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68" id="68"/>
            <p:cNvSpPr txBox="true"/>
            <p:nvPr/>
          </p:nvSpPr>
          <p:spPr>
            <a:xfrm>
              <a:off x="0" y="-38100"/>
              <a:ext cx="1706880" cy="17449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5</a:t>
              </a:r>
            </a:p>
          </p:txBody>
        </p:sp>
      </p:grpSp>
      <p:sp>
        <p:nvSpPr>
          <p:cNvPr name="Freeform 69" id="69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0" id="70"/>
          <p:cNvSpPr/>
          <p:nvPr/>
        </p:nvSpPr>
        <p:spPr>
          <a:xfrm flipH="true" flipV="true" rot="0">
            <a:off x="12959387" y="56948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1" id="71"/>
          <p:cNvSpPr/>
          <p:nvPr/>
        </p:nvSpPr>
        <p:spPr>
          <a:xfrm flipH="false" flipV="false" rot="0">
            <a:off x="14239263" y="-292518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2" id="72"/>
          <p:cNvGrpSpPr/>
          <p:nvPr/>
        </p:nvGrpSpPr>
        <p:grpSpPr>
          <a:xfrm rot="0">
            <a:off x="4503420" y="8689086"/>
            <a:ext cx="10058400" cy="643533"/>
            <a:chOff x="0" y="0"/>
            <a:chExt cx="13411200" cy="858044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13411200" cy="858044"/>
            </a:xfrm>
            <a:custGeom>
              <a:avLst/>
              <a:gdLst/>
              <a:ahLst/>
              <a:cxnLst/>
              <a:rect r="r" b="b" t="t" l="l"/>
              <a:pathLst>
                <a:path h="858044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8044"/>
                  </a:lnTo>
                  <a:lnTo>
                    <a:pt x="0" y="858044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4818" r="0" b="-254282"/>
              </a:stretch>
            </a:blip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57150"/>
              <a:ext cx="13411200" cy="91519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Ru</a:t>
              </a:r>
              <a:r>
                <a:rPr lang="en-US" b="true" sz="3200">
                  <a:solidFill>
                    <a:srgbClr val="96EA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 System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4503420" y="9365742"/>
            <a:ext cx="10058400" cy="640080"/>
            <a:chOff x="0" y="0"/>
            <a:chExt cx="13411200" cy="85344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13411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3411200">
                  <a:moveTo>
                    <a:pt x="0" y="0"/>
                  </a:moveTo>
                  <a:lnTo>
                    <a:pt x="13411200" y="0"/>
                  </a:lnTo>
                  <a:lnTo>
                    <a:pt x="13411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56193" r="0" b="-256193"/>
              </a:stretch>
            </a:blipFill>
          </p:spPr>
        </p:sp>
        <p:sp>
          <p:nvSpPr>
            <p:cNvPr name="TextBox 77" id="77"/>
            <p:cNvSpPr txBox="true"/>
            <p:nvPr/>
          </p:nvSpPr>
          <p:spPr>
            <a:xfrm>
              <a:off x="0" y="-38100"/>
              <a:ext cx="1341120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E0E7E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python main_orchestrator.py → Check your email!</a:t>
              </a:r>
            </a:p>
          </p:txBody>
        </p:sp>
      </p:grpSp>
      <p:grpSp>
        <p:nvGrpSpPr>
          <p:cNvPr name="Group 78" id="78"/>
          <p:cNvGrpSpPr/>
          <p:nvPr/>
        </p:nvGrpSpPr>
        <p:grpSpPr>
          <a:xfrm rot="0">
            <a:off x="2674620" y="7131367"/>
            <a:ext cx="1463040" cy="731520"/>
            <a:chOff x="0" y="0"/>
            <a:chExt cx="1950720" cy="975360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80" id="80"/>
          <p:cNvGrpSpPr/>
          <p:nvPr/>
        </p:nvGrpSpPr>
        <p:grpSpPr>
          <a:xfrm rot="0">
            <a:off x="2674620" y="7133272"/>
            <a:ext cx="1463040" cy="731520"/>
            <a:chOff x="0" y="0"/>
            <a:chExt cx="1950720" cy="975360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14151" t="0" r="-14151" b="0"/>
              </a:stretch>
            </a:blipFill>
          </p:spPr>
        </p:sp>
        <p:sp>
          <p:nvSpPr>
            <p:cNvPr name="TextBox 82" id="82"/>
            <p:cNvSpPr txBox="true"/>
            <p:nvPr/>
          </p:nvSpPr>
          <p:spPr>
            <a:xfrm>
              <a:off x="0" y="-47625"/>
              <a:ext cx="1950720" cy="10229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b="true" sz="2200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 min</a:t>
              </a:r>
            </a:p>
          </p:txBody>
        </p:sp>
      </p:grpSp>
      <p:grpSp>
        <p:nvGrpSpPr>
          <p:cNvPr name="Group 83" id="83"/>
          <p:cNvGrpSpPr/>
          <p:nvPr/>
        </p:nvGrpSpPr>
        <p:grpSpPr>
          <a:xfrm rot="0">
            <a:off x="2674620" y="8960167"/>
            <a:ext cx="1463040" cy="731520"/>
            <a:chOff x="0" y="0"/>
            <a:chExt cx="1950720" cy="975360"/>
          </a:xfrm>
        </p:grpSpPr>
        <p:sp>
          <p:nvSpPr>
            <p:cNvPr name="Freeform 84" id="84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85" id="85"/>
          <p:cNvGrpSpPr/>
          <p:nvPr/>
        </p:nvGrpSpPr>
        <p:grpSpPr>
          <a:xfrm rot="0">
            <a:off x="2674620" y="8962072"/>
            <a:ext cx="1463040" cy="731520"/>
            <a:chOff x="0" y="0"/>
            <a:chExt cx="1950720" cy="975360"/>
          </a:xfrm>
        </p:grpSpPr>
        <p:sp>
          <p:nvSpPr>
            <p:cNvPr name="Freeform 86" id="86"/>
            <p:cNvSpPr/>
            <p:nvPr/>
          </p:nvSpPr>
          <p:spPr>
            <a:xfrm flipH="false" flipV="false" rot="0">
              <a:off x="0" y="0"/>
              <a:ext cx="1950720" cy="975360"/>
            </a:xfrm>
            <a:custGeom>
              <a:avLst/>
              <a:gdLst/>
              <a:ahLst/>
              <a:cxnLst/>
              <a:rect r="r" b="b" t="t" l="l"/>
              <a:pathLst>
                <a:path h="975360" w="1950720">
                  <a:moveTo>
                    <a:pt x="0" y="0"/>
                  </a:moveTo>
                  <a:lnTo>
                    <a:pt x="1950720" y="0"/>
                  </a:lnTo>
                  <a:lnTo>
                    <a:pt x="195072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14151" t="0" r="-14151" b="0"/>
              </a:stretch>
            </a:blipFill>
          </p:spPr>
        </p:sp>
        <p:sp>
          <p:nvSpPr>
            <p:cNvPr name="TextBox 87" id="87"/>
            <p:cNvSpPr txBox="true"/>
            <p:nvPr/>
          </p:nvSpPr>
          <p:spPr>
            <a:xfrm>
              <a:off x="0" y="-47625"/>
              <a:ext cx="1950720" cy="10229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b="true" sz="2200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 min</a:t>
              </a:r>
            </a:p>
          </p:txBody>
        </p:sp>
      </p:grpSp>
      <p:sp>
        <p:nvSpPr>
          <p:cNvPr name="TextBox 88" id="88"/>
          <p:cNvSpPr txBox="true"/>
          <p:nvPr/>
        </p:nvSpPr>
        <p:spPr>
          <a:xfrm rot="0">
            <a:off x="11712079" y="4871085"/>
            <a:ext cx="5319356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E0E7ED"/>
                </a:solidFill>
                <a:latin typeface="Calibri (MS) Bold"/>
                <a:ea typeface="Calibri (MS) Bold"/>
                <a:cs typeface="Calibri (MS) Bold"/>
                <a:sym typeface="Calibri (MS) Bold"/>
                <a:hlinkClick r:id="rId8" tooltip="https://github.com/BasantSaad/Daily-AI-Updates-Automation-System"/>
              </a:rPr>
              <a:t>GITHUB_REPO</a:t>
            </a:r>
            <a:r>
              <a:rPr lang="en-US" sz="2799">
                <a:solidFill>
                  <a:srgbClr val="E0E7ED"/>
                </a:solidFill>
                <a:latin typeface="Calibri (MS)"/>
                <a:ea typeface="Calibri (MS)"/>
                <a:cs typeface="Calibri (MS)"/>
                <a:sym typeface="Calibri (MS)"/>
              </a:rPr>
              <a:t> FULL Project FILES</a:t>
            </a:r>
            <a:r>
              <a:rPr lang="en-US" b="true" sz="2799">
                <a:solidFill>
                  <a:srgbClr val="E0E7E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↗️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0"/>
            <a:ext cx="16459200" cy="1412875"/>
            <a:chOff x="0" y="0"/>
            <a:chExt cx="21945600" cy="18838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45600" cy="1883833"/>
            </a:xfrm>
            <a:custGeom>
              <a:avLst/>
              <a:gdLst/>
              <a:ahLst/>
              <a:cxnLst/>
              <a:rect r="r" b="b" t="t" l="l"/>
              <a:pathLst>
                <a:path h="1883833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883833"/>
                  </a:lnTo>
                  <a:lnTo>
                    <a:pt x="0" y="1883833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81686" r="0" b="-172293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21945600" cy="205528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9600"/>
                </a:lnSpc>
              </a:pPr>
              <a:r>
                <a:rPr lang="en-US" sz="8000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Email Massage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2959387" y="56948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39263" y="-292518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-5328334" y="59996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1072859" y="893864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5483980" y="1243484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true" rot="0">
            <a:off x="716773" y="59996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true" rot="0">
            <a:off x="-368851" y="381729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true" rot="0">
            <a:off x="6914280" y="61520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58440" y="3596072"/>
            <a:ext cx="3480887" cy="5441150"/>
          </a:xfrm>
          <a:custGeom>
            <a:avLst/>
            <a:gdLst/>
            <a:ahLst/>
            <a:cxnLst/>
            <a:rect r="r" b="b" t="t" l="l"/>
            <a:pathLst>
              <a:path h="5441150" w="3480887">
                <a:moveTo>
                  <a:pt x="0" y="0"/>
                </a:moveTo>
                <a:lnTo>
                  <a:pt x="3480886" y="0"/>
                </a:lnTo>
                <a:lnTo>
                  <a:pt x="3480886" y="5441151"/>
                </a:lnTo>
                <a:lnTo>
                  <a:pt x="0" y="54411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978" r="0" b="-5812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04717" y="2446550"/>
            <a:ext cx="3188332" cy="820343"/>
          </a:xfrm>
          <a:custGeom>
            <a:avLst/>
            <a:gdLst/>
            <a:ahLst/>
            <a:cxnLst/>
            <a:rect r="r" b="b" t="t" l="l"/>
            <a:pathLst>
              <a:path h="820343" w="3188332">
                <a:moveTo>
                  <a:pt x="0" y="0"/>
                </a:moveTo>
                <a:lnTo>
                  <a:pt x="3188332" y="0"/>
                </a:lnTo>
                <a:lnTo>
                  <a:pt x="3188332" y="820343"/>
                </a:lnTo>
                <a:lnTo>
                  <a:pt x="0" y="8203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371946" r="0" b="-387263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252157" y="1869885"/>
            <a:ext cx="3098559" cy="7842892"/>
          </a:xfrm>
          <a:custGeom>
            <a:avLst/>
            <a:gdLst/>
            <a:ahLst/>
            <a:cxnLst/>
            <a:rect r="r" b="b" t="t" l="l"/>
            <a:pathLst>
              <a:path h="7842892" w="3098559">
                <a:moveTo>
                  <a:pt x="0" y="0"/>
                </a:moveTo>
                <a:lnTo>
                  <a:pt x="3098559" y="0"/>
                </a:lnTo>
                <a:lnTo>
                  <a:pt x="3098559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1927" r="0" b="-24895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483548" y="1869885"/>
            <a:ext cx="2499922" cy="7842892"/>
          </a:xfrm>
          <a:custGeom>
            <a:avLst/>
            <a:gdLst/>
            <a:ahLst/>
            <a:cxnLst/>
            <a:rect r="r" b="b" t="t" l="l"/>
            <a:pathLst>
              <a:path h="7842892" w="2499922">
                <a:moveTo>
                  <a:pt x="0" y="0"/>
                </a:moveTo>
                <a:lnTo>
                  <a:pt x="2499922" y="0"/>
                </a:lnTo>
                <a:lnTo>
                  <a:pt x="2499922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7472337" y="1869885"/>
            <a:ext cx="1727887" cy="7842892"/>
          </a:xfrm>
          <a:custGeom>
            <a:avLst/>
            <a:gdLst/>
            <a:ahLst/>
            <a:cxnLst/>
            <a:rect r="r" b="b" t="t" l="l"/>
            <a:pathLst>
              <a:path h="7842892" w="1727887">
                <a:moveTo>
                  <a:pt x="0" y="0"/>
                </a:moveTo>
                <a:lnTo>
                  <a:pt x="1727887" y="0"/>
                </a:lnTo>
                <a:lnTo>
                  <a:pt x="1727887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392973" y="1869885"/>
            <a:ext cx="2732758" cy="7842892"/>
          </a:xfrm>
          <a:custGeom>
            <a:avLst/>
            <a:gdLst/>
            <a:ahLst/>
            <a:cxnLst/>
            <a:rect r="r" b="b" t="t" l="l"/>
            <a:pathLst>
              <a:path h="7842892" w="2732758">
                <a:moveTo>
                  <a:pt x="0" y="0"/>
                </a:moveTo>
                <a:lnTo>
                  <a:pt x="2732758" y="0"/>
                </a:lnTo>
                <a:lnTo>
                  <a:pt x="2732758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3933285" y="2018102"/>
            <a:ext cx="3045010" cy="7495409"/>
          </a:xfrm>
          <a:custGeom>
            <a:avLst/>
            <a:gdLst/>
            <a:ahLst/>
            <a:cxnLst/>
            <a:rect r="r" b="b" t="t" l="l"/>
            <a:pathLst>
              <a:path h="7495409" w="3045010">
                <a:moveTo>
                  <a:pt x="0" y="0"/>
                </a:moveTo>
                <a:lnTo>
                  <a:pt x="3045010" y="0"/>
                </a:lnTo>
                <a:lnTo>
                  <a:pt x="3045010" y="7495409"/>
                </a:lnTo>
                <a:lnTo>
                  <a:pt x="0" y="749540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6785" y="3637458"/>
            <a:ext cx="3744197" cy="5399765"/>
          </a:xfrm>
          <a:custGeom>
            <a:avLst/>
            <a:gdLst/>
            <a:ahLst/>
            <a:cxnLst/>
            <a:rect r="r" b="b" t="t" l="l"/>
            <a:pathLst>
              <a:path h="5399765" w="3744197">
                <a:moveTo>
                  <a:pt x="0" y="0"/>
                </a:moveTo>
                <a:lnTo>
                  <a:pt x="3744196" y="0"/>
                </a:lnTo>
                <a:lnTo>
                  <a:pt x="3744196" y="5399765"/>
                </a:lnTo>
                <a:lnTo>
                  <a:pt x="0" y="539976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3933285" y="1869885"/>
            <a:ext cx="3348552" cy="7842892"/>
            <a:chOff x="0" y="0"/>
            <a:chExt cx="881923" cy="206561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81923" cy="2065618"/>
            </a:xfrm>
            <a:custGeom>
              <a:avLst/>
              <a:gdLst/>
              <a:ahLst/>
              <a:cxnLst/>
              <a:rect r="r" b="b" t="t" l="l"/>
              <a:pathLst>
                <a:path h="2065618" w="881923">
                  <a:moveTo>
                    <a:pt x="0" y="0"/>
                  </a:moveTo>
                  <a:lnTo>
                    <a:pt x="881923" y="0"/>
                  </a:lnTo>
                  <a:lnTo>
                    <a:pt x="881923" y="2065618"/>
                  </a:lnTo>
                  <a:lnTo>
                    <a:pt x="0" y="2065618"/>
                  </a:lnTo>
                  <a:close/>
                </a:path>
              </a:pathLst>
            </a:custGeom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81923" cy="2103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940930" y="1854883"/>
            <a:ext cx="14254948" cy="8056343"/>
            <a:chOff x="0" y="0"/>
            <a:chExt cx="3754390" cy="212183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754389" cy="2121835"/>
            </a:xfrm>
            <a:custGeom>
              <a:avLst/>
              <a:gdLst/>
              <a:ahLst/>
              <a:cxnLst/>
              <a:rect r="r" b="b" t="t" l="l"/>
              <a:pathLst>
                <a:path h="2121835" w="3754389">
                  <a:moveTo>
                    <a:pt x="0" y="0"/>
                  </a:moveTo>
                  <a:lnTo>
                    <a:pt x="3754389" y="0"/>
                  </a:lnTo>
                  <a:lnTo>
                    <a:pt x="3754389" y="2121835"/>
                  </a:lnTo>
                  <a:lnTo>
                    <a:pt x="0" y="2121835"/>
                  </a:lnTo>
                  <a:close/>
                </a:path>
              </a:pathLst>
            </a:custGeom>
            <a:solidFill>
              <a:srgbClr val="2C3E5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3754390" cy="2159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true" flipV="true" rot="0">
            <a:off x="13111787" y="58472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true" flipV="true" rot="0">
            <a:off x="11225259" y="1046264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true" flipV="true" rot="0">
            <a:off x="5636380" y="1395884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true" flipV="true" rot="0">
            <a:off x="869173" y="61520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true" flipV="true" rot="0">
            <a:off x="7066680" y="630445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2344806" y="2068334"/>
            <a:ext cx="3098559" cy="7842892"/>
          </a:xfrm>
          <a:custGeom>
            <a:avLst/>
            <a:gdLst/>
            <a:ahLst/>
            <a:cxnLst/>
            <a:rect r="r" b="b" t="t" l="l"/>
            <a:pathLst>
              <a:path h="7842892" w="3098559">
                <a:moveTo>
                  <a:pt x="0" y="0"/>
                </a:moveTo>
                <a:lnTo>
                  <a:pt x="3098559" y="0"/>
                </a:lnTo>
                <a:lnTo>
                  <a:pt x="3098559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1927" r="0" b="-24895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5635948" y="2022285"/>
            <a:ext cx="2499922" cy="7842892"/>
          </a:xfrm>
          <a:custGeom>
            <a:avLst/>
            <a:gdLst/>
            <a:ahLst/>
            <a:cxnLst/>
            <a:rect r="r" b="b" t="t" l="l"/>
            <a:pathLst>
              <a:path h="7842892" w="2499922">
                <a:moveTo>
                  <a:pt x="0" y="0"/>
                </a:moveTo>
                <a:lnTo>
                  <a:pt x="2499922" y="0"/>
                </a:lnTo>
                <a:lnTo>
                  <a:pt x="2499922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7388861" y="2078212"/>
            <a:ext cx="1727887" cy="7842892"/>
          </a:xfrm>
          <a:custGeom>
            <a:avLst/>
            <a:gdLst/>
            <a:ahLst/>
            <a:cxnLst/>
            <a:rect r="r" b="b" t="t" l="l"/>
            <a:pathLst>
              <a:path h="7842892" w="1727887">
                <a:moveTo>
                  <a:pt x="0" y="0"/>
                </a:moveTo>
                <a:lnTo>
                  <a:pt x="1727887" y="0"/>
                </a:lnTo>
                <a:lnTo>
                  <a:pt x="1727887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9392973" y="2078212"/>
            <a:ext cx="2732758" cy="7842892"/>
          </a:xfrm>
          <a:custGeom>
            <a:avLst/>
            <a:gdLst/>
            <a:ahLst/>
            <a:cxnLst/>
            <a:rect r="r" b="b" t="t" l="l"/>
            <a:pathLst>
              <a:path h="7842892" w="2732758">
                <a:moveTo>
                  <a:pt x="0" y="0"/>
                </a:moveTo>
                <a:lnTo>
                  <a:pt x="2732758" y="0"/>
                </a:lnTo>
                <a:lnTo>
                  <a:pt x="2732758" y="7842892"/>
                </a:lnTo>
                <a:lnTo>
                  <a:pt x="0" y="784289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4085685" y="2170502"/>
            <a:ext cx="3045010" cy="7495409"/>
          </a:xfrm>
          <a:custGeom>
            <a:avLst/>
            <a:gdLst/>
            <a:ahLst/>
            <a:cxnLst/>
            <a:rect r="r" b="b" t="t" l="l"/>
            <a:pathLst>
              <a:path h="7495409" w="3045010">
                <a:moveTo>
                  <a:pt x="0" y="0"/>
                </a:moveTo>
                <a:lnTo>
                  <a:pt x="3045010" y="0"/>
                </a:lnTo>
                <a:lnTo>
                  <a:pt x="3045010" y="7495409"/>
                </a:lnTo>
                <a:lnTo>
                  <a:pt x="0" y="749540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grpSp>
        <p:nvGrpSpPr>
          <p:cNvPr name="Group 38" id="38"/>
          <p:cNvGrpSpPr/>
          <p:nvPr/>
        </p:nvGrpSpPr>
        <p:grpSpPr>
          <a:xfrm rot="0">
            <a:off x="4085685" y="2022285"/>
            <a:ext cx="3348552" cy="7842892"/>
            <a:chOff x="0" y="0"/>
            <a:chExt cx="881923" cy="206561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81923" cy="2065618"/>
            </a:xfrm>
            <a:custGeom>
              <a:avLst/>
              <a:gdLst/>
              <a:ahLst/>
              <a:cxnLst/>
              <a:rect r="r" b="b" t="t" l="l"/>
              <a:pathLst>
                <a:path h="2065618" w="881923">
                  <a:moveTo>
                    <a:pt x="0" y="0"/>
                  </a:moveTo>
                  <a:lnTo>
                    <a:pt x="881923" y="0"/>
                  </a:lnTo>
                  <a:lnTo>
                    <a:pt x="881923" y="2065618"/>
                  </a:lnTo>
                  <a:lnTo>
                    <a:pt x="0" y="2065618"/>
                  </a:lnTo>
                  <a:close/>
                </a:path>
              </a:pathLst>
            </a:custGeom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881923" cy="2103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41" id="41"/>
          <p:cNvSpPr/>
          <p:nvPr/>
        </p:nvSpPr>
        <p:spPr>
          <a:xfrm flipH="false" flipV="false" rot="0">
            <a:off x="258440" y="388028"/>
            <a:ext cx="4248252" cy="1281343"/>
          </a:xfrm>
          <a:custGeom>
            <a:avLst/>
            <a:gdLst/>
            <a:ahLst/>
            <a:cxnLst/>
            <a:rect r="r" b="b" t="t" l="l"/>
            <a:pathLst>
              <a:path h="1281343" w="4248252">
                <a:moveTo>
                  <a:pt x="0" y="0"/>
                </a:moveTo>
                <a:lnTo>
                  <a:pt x="4248252" y="0"/>
                </a:lnTo>
                <a:lnTo>
                  <a:pt x="4248252" y="1281344"/>
                </a:lnTo>
                <a:lnTo>
                  <a:pt x="0" y="128134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1805407" y="570014"/>
            <a:ext cx="1456758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Scrolling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5327115" y="1375760"/>
            <a:ext cx="61853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Part1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287706" y="1375760"/>
            <a:ext cx="65508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Part3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008620" y="1440772"/>
            <a:ext cx="65532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Part2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458607" y="1348259"/>
            <a:ext cx="65508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Part4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6556701" y="1365250"/>
            <a:ext cx="658416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Part5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680808" y="1974660"/>
            <a:ext cx="636151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2C3E50"/>
                </a:solidFill>
                <a:latin typeface="Cheddar"/>
                <a:ea typeface="Cheddar"/>
                <a:cs typeface="Cheddar"/>
                <a:sym typeface="Cheddar"/>
              </a:rPr>
              <a:t>Email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10724878">
            <a:off x="-1800806" y="-2373873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69601"/>
            <a:ext cx="12581638" cy="6315625"/>
            <a:chOff x="0" y="0"/>
            <a:chExt cx="3508300" cy="17610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08300" cy="1761067"/>
            </a:xfrm>
            <a:custGeom>
              <a:avLst/>
              <a:gdLst/>
              <a:ahLst/>
              <a:cxnLst/>
              <a:rect r="r" b="b" t="t" l="l"/>
              <a:pathLst>
                <a:path h="1761067" w="3508300">
                  <a:moveTo>
                    <a:pt x="1754150" y="0"/>
                  </a:moveTo>
                  <a:cubicBezTo>
                    <a:pt x="785360" y="0"/>
                    <a:pt x="0" y="394228"/>
                    <a:pt x="0" y="880533"/>
                  </a:cubicBezTo>
                  <a:cubicBezTo>
                    <a:pt x="0" y="1366838"/>
                    <a:pt x="785360" y="1761067"/>
                    <a:pt x="1754150" y="1761067"/>
                  </a:cubicBezTo>
                  <a:cubicBezTo>
                    <a:pt x="2722940" y="1761067"/>
                    <a:pt x="3508300" y="1366838"/>
                    <a:pt x="3508300" y="880533"/>
                  </a:cubicBezTo>
                  <a:cubicBezTo>
                    <a:pt x="3508300" y="394228"/>
                    <a:pt x="2722940" y="0"/>
                    <a:pt x="1754150" y="0"/>
                  </a:cubicBezTo>
                  <a:close/>
                </a:path>
              </a:pathLst>
            </a:custGeom>
            <a:solidFill>
              <a:srgbClr val="96EA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328903" y="127000"/>
              <a:ext cx="2850493" cy="1468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true" rot="0">
            <a:off x="8585563" y="7916982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371289" y="7039589"/>
            <a:ext cx="1169858" cy="116985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23188" y="7916982"/>
            <a:ext cx="584929" cy="58492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543050" y="6814623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4305596" y="-322209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927979">
            <a:off x="10776029" y="2282570"/>
            <a:ext cx="8809383" cy="8954901"/>
          </a:xfrm>
          <a:custGeom>
            <a:avLst/>
            <a:gdLst/>
            <a:ahLst/>
            <a:cxnLst/>
            <a:rect r="r" b="b" t="t" l="l"/>
            <a:pathLst>
              <a:path h="8954901" w="8809383">
                <a:moveTo>
                  <a:pt x="0" y="0"/>
                </a:moveTo>
                <a:lnTo>
                  <a:pt x="8809383" y="0"/>
                </a:lnTo>
                <a:lnTo>
                  <a:pt x="8809383" y="8954901"/>
                </a:lnTo>
                <a:lnTo>
                  <a:pt x="0" y="89549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003669" y="1960022"/>
            <a:ext cx="10631700" cy="2982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30"/>
              </a:lnSpc>
            </a:pPr>
            <a:r>
              <a:rPr lang="en-US" sz="19928">
                <a:solidFill>
                  <a:srgbClr val="FFFFFF"/>
                </a:solidFill>
                <a:latin typeface="Cheddar"/>
                <a:ea typeface="Cheddar"/>
                <a:cs typeface="Cheddar"/>
                <a:sym typeface="Cheddar"/>
              </a:rPr>
              <a:t>THANK YOU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03669" y="7126676"/>
            <a:ext cx="6778881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7" tooltip="https://github.com/BasantSaad"/>
              </a:rPr>
              <a:t>https://github.com/BasantSaad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03669" y="8004070"/>
            <a:ext cx="7140331" cy="152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8" tooltip="http://www.linkedin.com/in/basant-saad-eldin"/>
              </a:rPr>
              <a:t>www.linkedin.com/in/basant-saad-eldin</a:t>
            </a:r>
          </a:p>
          <a:p>
            <a:pPr algn="l">
              <a:lnSpc>
                <a:spcPts val="4059"/>
              </a:lnSpc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2003669" y="8760459"/>
            <a:ext cx="6148555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9" tooltip="mailto:basant.saadeldeen@gmail.com"/>
              </a:rPr>
              <a:t>basant.saadeldeen@gmail.com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305596" y="-322209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93277" y="6088649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2969909"/>
            <a:ext cx="16230600" cy="5962237"/>
            <a:chOff x="0" y="0"/>
            <a:chExt cx="4274726" cy="15703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74726" cy="1570301"/>
            </a:xfrm>
            <a:custGeom>
              <a:avLst/>
              <a:gdLst/>
              <a:ahLst/>
              <a:cxnLst/>
              <a:rect r="r" b="b" t="t" l="l"/>
              <a:pathLst>
                <a:path h="1570301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545974"/>
                  </a:lnTo>
                  <a:cubicBezTo>
                    <a:pt x="4274726" y="1559409"/>
                    <a:pt x="4263834" y="1570301"/>
                    <a:pt x="4250399" y="1570301"/>
                  </a:cubicBezTo>
                  <a:lnTo>
                    <a:pt x="24327" y="1570301"/>
                  </a:lnTo>
                  <a:cubicBezTo>
                    <a:pt x="10891" y="1570301"/>
                    <a:pt x="0" y="1559409"/>
                    <a:pt x="0" y="1545974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274726" cy="16274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30848" y="-2800421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4275" y="3462904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1" y="0"/>
                </a:lnTo>
                <a:lnTo>
                  <a:pt x="654151" y="374651"/>
                </a:lnTo>
                <a:lnTo>
                  <a:pt x="0" y="3746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14275" y="6161693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1" y="0"/>
                </a:lnTo>
                <a:lnTo>
                  <a:pt x="654151" y="374651"/>
                </a:lnTo>
                <a:lnTo>
                  <a:pt x="0" y="3746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144000" y="3462904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2" y="0"/>
                </a:lnTo>
                <a:lnTo>
                  <a:pt x="654152" y="374651"/>
                </a:lnTo>
                <a:lnTo>
                  <a:pt x="0" y="3746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144000" y="6161693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2" y="0"/>
                </a:lnTo>
                <a:lnTo>
                  <a:pt x="654152" y="374651"/>
                </a:lnTo>
                <a:lnTo>
                  <a:pt x="0" y="3746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062423" y="3415279"/>
            <a:ext cx="37959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Expe</a:t>
            </a: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nsive Solutions</a:t>
            </a:r>
          </a:p>
        </p:txBody>
      </p:sp>
      <p:sp>
        <p:nvSpPr>
          <p:cNvPr name="Freeform 13" id="13"/>
          <p:cNvSpPr/>
          <p:nvPr/>
        </p:nvSpPr>
        <p:spPr>
          <a:xfrm flipH="true" flipV="true" rot="0">
            <a:off x="11436864" y="686249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87199" y="953186"/>
            <a:ext cx="13440826" cy="169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2"/>
              </a:lnSpc>
            </a:pPr>
            <a:r>
              <a:rPr lang="en-US" sz="11321">
                <a:solidFill>
                  <a:srgbClr val="96EAFF"/>
                </a:solidFill>
                <a:latin typeface="Cheddar"/>
                <a:ea typeface="Cheddar"/>
                <a:cs typeface="Cheddar"/>
                <a:sym typeface="Cheddar"/>
              </a:rPr>
              <a:t>The Challenge in AI News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00370" y="4189364"/>
            <a:ext cx="5804135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100+ </a:t>
            </a: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AI updates daily across multiple platforms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00370" y="3415279"/>
            <a:ext cx="4466764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Informa</a:t>
            </a: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tion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00370" y="6805348"/>
            <a:ext cx="5804135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H</a:t>
            </a: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ours spent checking multiple sources daily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800370" y="6114068"/>
            <a:ext cx="5397680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</a:t>
            </a: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nual Monitoring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17676" y="4189364"/>
            <a:ext cx="639820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</a:t>
            </a:r>
            <a:r>
              <a:rPr lang="en-US" b="true" sz="23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remium news services cost $450+/month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17676" y="6744663"/>
            <a:ext cx="5804135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Raw</a:t>
            </a:r>
            <a:r>
              <a:rPr lang="en-US" b="true" sz="25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data without insights or actionable takeaways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124649" y="6114068"/>
            <a:ext cx="3963852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 Analy</a:t>
            </a:r>
            <a:r>
              <a:rPr lang="en-US" b="true" sz="29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7941" y="-2885165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82509" y="5906731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7891744" y="3559888"/>
            <a:ext cx="0" cy="519755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8496323" y="3559888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2" y="0"/>
                </a:lnTo>
                <a:lnTo>
                  <a:pt x="654152" y="374650"/>
                </a:lnTo>
                <a:lnTo>
                  <a:pt x="0" y="3746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496323" y="5582402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2" y="0"/>
                </a:lnTo>
                <a:lnTo>
                  <a:pt x="654152" y="374650"/>
                </a:lnTo>
                <a:lnTo>
                  <a:pt x="0" y="3746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496323" y="1346822"/>
            <a:ext cx="8623987" cy="1719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57"/>
              </a:lnSpc>
            </a:pPr>
            <a:r>
              <a:rPr lang="en-US" sz="10162">
                <a:solidFill>
                  <a:srgbClr val="96EAFF"/>
                </a:solidFill>
                <a:latin typeface="Cheddar"/>
                <a:ea typeface="Cheddar"/>
                <a:cs typeface="Cheddar"/>
                <a:sym typeface="Cheddar"/>
              </a:rPr>
              <a:t>Our Solution</a:t>
            </a:r>
          </a:p>
          <a:p>
            <a:pPr algn="ctr">
              <a:lnSpc>
                <a:spcPts val="2486"/>
              </a:lnSpc>
            </a:pPr>
            <a:r>
              <a:rPr lang="en-US" sz="2563">
                <a:solidFill>
                  <a:srgbClr val="E0E7ED"/>
                </a:solidFill>
                <a:latin typeface="HK Grotesk"/>
                <a:ea typeface="HK Grotesk"/>
                <a:cs typeface="HK Grotesk"/>
                <a:sym typeface="HK Grotesk"/>
              </a:rPr>
              <a:t>An intelligent automation system that works while you sleep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14746" y="3512263"/>
            <a:ext cx="671631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COLLECT</a:t>
            </a:r>
          </a:p>
        </p:txBody>
      </p:sp>
      <p:sp>
        <p:nvSpPr>
          <p:cNvPr name="Freeform 9" id="9"/>
          <p:cNvSpPr/>
          <p:nvPr/>
        </p:nvSpPr>
        <p:spPr>
          <a:xfrm flipH="true" flipV="true" rot="0">
            <a:off x="11372208" y="7030337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469999" y="4152382"/>
            <a:ext cx="729121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Aggregates AI news from 7+ sources in parallel: arXiv, Hugging Face, GitHub, Reddit, Papers with Code, and company blogs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69999" y="6174896"/>
            <a:ext cx="729121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Gem</a:t>
            </a:r>
            <a:r>
              <a:rPr lang="en-US" sz="2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ini AI processes all data to create executive summaries, trend analysis, breakthrough tech highlights, and actionable insights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74346" y="5534777"/>
            <a:ext cx="410372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ANALYZE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5016960" y="-326636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496323" y="7502486"/>
            <a:ext cx="654152" cy="374650"/>
          </a:xfrm>
          <a:custGeom>
            <a:avLst/>
            <a:gdLst/>
            <a:ahLst/>
            <a:cxnLst/>
            <a:rect r="r" b="b" t="t" l="l"/>
            <a:pathLst>
              <a:path h="374650" w="654152">
                <a:moveTo>
                  <a:pt x="0" y="0"/>
                </a:moveTo>
                <a:lnTo>
                  <a:pt x="654152" y="0"/>
                </a:lnTo>
                <a:lnTo>
                  <a:pt x="654152" y="374650"/>
                </a:lnTo>
                <a:lnTo>
                  <a:pt x="0" y="3746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469999" y="8094980"/>
            <a:ext cx="729121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Beaut</a:t>
            </a:r>
            <a:r>
              <a:rPr lang="en-US" sz="2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iful HTML email reports delivered daily with categorized updates, priority levels, and direct links to sources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74346" y="7454861"/>
            <a:ext cx="410372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96EA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DELIVER</a:t>
            </a:r>
          </a:p>
        </p:txBody>
      </p:sp>
      <p:sp>
        <p:nvSpPr>
          <p:cNvPr name="Freeform 17" id="17"/>
          <p:cNvSpPr/>
          <p:nvPr/>
        </p:nvSpPr>
        <p:spPr>
          <a:xfrm flipH="true" flipV="false" rot="0">
            <a:off x="331781" y="1028700"/>
            <a:ext cx="7573219" cy="8296504"/>
          </a:xfrm>
          <a:custGeom>
            <a:avLst/>
            <a:gdLst/>
            <a:ahLst/>
            <a:cxnLst/>
            <a:rect r="r" b="b" t="t" l="l"/>
            <a:pathLst>
              <a:path h="8296504" w="7573219">
                <a:moveTo>
                  <a:pt x="7573219" y="0"/>
                </a:moveTo>
                <a:lnTo>
                  <a:pt x="0" y="0"/>
                </a:lnTo>
                <a:lnTo>
                  <a:pt x="0" y="8296504"/>
                </a:lnTo>
                <a:lnTo>
                  <a:pt x="7573219" y="8296504"/>
                </a:lnTo>
                <a:lnTo>
                  <a:pt x="7573219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" y="914400"/>
            <a:ext cx="16459200" cy="1412875"/>
            <a:chOff x="0" y="0"/>
            <a:chExt cx="21945600" cy="18838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45600" cy="1883833"/>
            </a:xfrm>
            <a:custGeom>
              <a:avLst/>
              <a:gdLst/>
              <a:ahLst/>
              <a:cxnLst/>
              <a:rect r="r" b="b" t="t" l="l"/>
              <a:pathLst>
                <a:path h="1883833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883833"/>
                  </a:lnTo>
                  <a:lnTo>
                    <a:pt x="0" y="1883833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81686" r="0" b="-172293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21945600" cy="205528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9600"/>
                </a:lnSpc>
              </a:pPr>
              <a:r>
                <a:rPr lang="en-US" sz="8000">
                  <a:solidFill>
                    <a:srgbClr val="96EAFF"/>
                  </a:solidFill>
                  <a:latin typeface="Cheddar"/>
                  <a:ea typeface="Cheddar"/>
                  <a:cs typeface="Cheddar"/>
                  <a:sym typeface="Cheddar"/>
                </a:rPr>
                <a:t>Key Features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28800" y="3108960"/>
            <a:ext cx="1280160" cy="1280160"/>
            <a:chOff x="0" y="0"/>
            <a:chExt cx="1706880" cy="17068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828800" y="3108960"/>
            <a:ext cx="1280160" cy="1280160"/>
            <a:chOff x="0" y="0"/>
            <a:chExt cx="1706880" cy="17068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114300"/>
              <a:ext cx="1706880" cy="18211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🌐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291840" y="3200400"/>
            <a:ext cx="3657600" cy="731520"/>
            <a:chOff x="0" y="0"/>
            <a:chExt cx="4876800" cy="9753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76800" cy="975360"/>
            </a:xfrm>
            <a:custGeom>
              <a:avLst/>
              <a:gdLst/>
              <a:ahLst/>
              <a:cxnLst/>
              <a:rect r="r" b="b" t="t" l="l"/>
              <a:pathLst>
                <a:path h="97536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4876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7+ Real-Time Sources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828800" y="4572000"/>
            <a:ext cx="5120640" cy="1280160"/>
            <a:chOff x="0" y="0"/>
            <a:chExt cx="6827520" cy="17068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827520" cy="1706880"/>
            </a:xfrm>
            <a:custGeom>
              <a:avLst/>
              <a:gdLst/>
              <a:ahLst/>
              <a:cxnLst/>
              <a:rect r="r" b="b" t="t" l="l"/>
              <a:pathLst>
                <a:path h="17068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940" r="0" b="-2794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6827520" cy="17545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sz="2200">
                  <a:solidFill>
                    <a:srgbClr val="E0E7E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Comprehensive coverage across research, models, tools, and news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498080" y="3108960"/>
            <a:ext cx="1280160" cy="1280160"/>
            <a:chOff x="0" y="0"/>
            <a:chExt cx="1706880" cy="170688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7498080" y="3108960"/>
            <a:ext cx="1280160" cy="1280160"/>
            <a:chOff x="0" y="0"/>
            <a:chExt cx="1706880" cy="170688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14300"/>
              <a:ext cx="1706880" cy="18211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🧠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961120" y="3200400"/>
            <a:ext cx="3657600" cy="731520"/>
            <a:chOff x="0" y="0"/>
            <a:chExt cx="4876800" cy="97536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876800" cy="975360"/>
            </a:xfrm>
            <a:custGeom>
              <a:avLst/>
              <a:gdLst/>
              <a:ahLst/>
              <a:cxnLst/>
              <a:rect r="r" b="b" t="t" l="l"/>
              <a:pathLst>
                <a:path h="97536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4876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Gemini AI Analysis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498080" y="4572000"/>
            <a:ext cx="5120640" cy="1280160"/>
            <a:chOff x="0" y="0"/>
            <a:chExt cx="6827520" cy="170688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827520" cy="1706880"/>
            </a:xfrm>
            <a:custGeom>
              <a:avLst/>
              <a:gdLst/>
              <a:ahLst/>
              <a:cxnLst/>
              <a:rect r="r" b="b" t="t" l="l"/>
              <a:pathLst>
                <a:path h="17068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940" r="0" b="-2794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827520" cy="17545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sz="2200">
                  <a:solidFill>
                    <a:srgbClr val="E0E7E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Deep insights, trends, and predictions powered by advanced AI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167360" y="3108960"/>
            <a:ext cx="1280160" cy="1280160"/>
            <a:chOff x="0" y="0"/>
            <a:chExt cx="1706880" cy="170688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3167360" y="3108960"/>
            <a:ext cx="1280160" cy="1280160"/>
            <a:chOff x="0" y="0"/>
            <a:chExt cx="1706880" cy="170688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14300"/>
              <a:ext cx="1706880" cy="18211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📧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4630400" y="3200400"/>
            <a:ext cx="3657600" cy="731520"/>
            <a:chOff x="0" y="0"/>
            <a:chExt cx="4876800" cy="97536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876800" cy="975360"/>
            </a:xfrm>
            <a:custGeom>
              <a:avLst/>
              <a:gdLst/>
              <a:ahLst/>
              <a:cxnLst/>
              <a:rect r="r" b="b" t="t" l="l"/>
              <a:pathLst>
                <a:path h="97536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66675"/>
              <a:ext cx="4876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Beautiful Email Reports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3167360" y="4572000"/>
            <a:ext cx="3830845" cy="1280160"/>
            <a:chOff x="0" y="0"/>
            <a:chExt cx="5107794" cy="170688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5107793" cy="1706880"/>
            </a:xfrm>
            <a:custGeom>
              <a:avLst/>
              <a:gdLst/>
              <a:ahLst/>
              <a:cxnLst/>
              <a:rect r="r" b="b" t="t" l="l"/>
              <a:pathLst>
                <a:path h="1706880" w="5107793">
                  <a:moveTo>
                    <a:pt x="0" y="0"/>
                  </a:moveTo>
                  <a:lnTo>
                    <a:pt x="5107793" y="0"/>
                  </a:lnTo>
                  <a:lnTo>
                    <a:pt x="5107793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940" r="-33668" b="-27940"/>
              </a:stretch>
            </a:blip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5107794" cy="17545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sz="2200">
                  <a:solidFill>
                    <a:srgbClr val="E0E7E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Professional HTML design with priority levels and categories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3749040" y="6033135"/>
            <a:ext cx="1280160" cy="1280160"/>
            <a:chOff x="0" y="0"/>
            <a:chExt cx="1706880" cy="170688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3749040" y="6033135"/>
            <a:ext cx="1280160" cy="1280160"/>
            <a:chOff x="0" y="0"/>
            <a:chExt cx="1706880" cy="170688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14300"/>
              <a:ext cx="1706880" cy="18211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⚡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5212080" y="6124575"/>
            <a:ext cx="3657600" cy="731520"/>
            <a:chOff x="0" y="0"/>
            <a:chExt cx="4876800" cy="97536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4876800" cy="975360"/>
            </a:xfrm>
            <a:custGeom>
              <a:avLst/>
              <a:gdLst/>
              <a:ahLst/>
              <a:cxnLst/>
              <a:rect r="r" b="b" t="t" l="l"/>
              <a:pathLst>
                <a:path h="97536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66675"/>
              <a:ext cx="4876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Parallel Processing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3600450" y="7412458"/>
            <a:ext cx="5120640" cy="1280160"/>
            <a:chOff x="0" y="0"/>
            <a:chExt cx="6827520" cy="170688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6827520" cy="1706880"/>
            </a:xfrm>
            <a:custGeom>
              <a:avLst/>
              <a:gdLst/>
              <a:ahLst/>
              <a:cxnLst/>
              <a:rect r="r" b="b" t="t" l="l"/>
              <a:pathLst>
                <a:path h="17068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940" r="0" b="-27940"/>
              </a:stretch>
            </a:blip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47625"/>
              <a:ext cx="6827520" cy="17545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sz="2200">
                  <a:solidFill>
                    <a:srgbClr val="E0E7E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Fast execution with concurrent data retrieval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9418320" y="6033135"/>
            <a:ext cx="1280160" cy="1280160"/>
            <a:chOff x="0" y="0"/>
            <a:chExt cx="1706880" cy="170688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853440"/>
                  </a:moveTo>
                  <a:cubicBezTo>
                    <a:pt x="0" y="382143"/>
                    <a:pt x="382143" y="0"/>
                    <a:pt x="853440" y="0"/>
                  </a:cubicBezTo>
                  <a:cubicBezTo>
                    <a:pt x="1324737" y="0"/>
                    <a:pt x="1706880" y="382143"/>
                    <a:pt x="1706880" y="853440"/>
                  </a:cubicBezTo>
                  <a:cubicBezTo>
                    <a:pt x="1706880" y="1324737"/>
                    <a:pt x="1324737" y="1706880"/>
                    <a:pt x="853440" y="1706880"/>
                  </a:cubicBezTo>
                  <a:cubicBezTo>
                    <a:pt x="382143" y="1706880"/>
                    <a:pt x="0" y="1324737"/>
                    <a:pt x="0" y="853440"/>
                  </a:cubicBez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51" id="51"/>
          <p:cNvGrpSpPr/>
          <p:nvPr/>
        </p:nvGrpSpPr>
        <p:grpSpPr>
          <a:xfrm rot="0">
            <a:off x="9418320" y="6033135"/>
            <a:ext cx="1280160" cy="1280160"/>
            <a:chOff x="0" y="0"/>
            <a:chExt cx="1706880" cy="170688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114300"/>
              <a:ext cx="1706880" cy="18211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719"/>
                </a:lnSpc>
              </a:pPr>
              <a:r>
                <a:rPr lang="en-US" sz="559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🔄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0881360" y="6124575"/>
            <a:ext cx="3657600" cy="731520"/>
            <a:chOff x="0" y="0"/>
            <a:chExt cx="4876800" cy="97536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4876800" cy="975360"/>
            </a:xfrm>
            <a:custGeom>
              <a:avLst/>
              <a:gdLst/>
              <a:ahLst/>
              <a:cxnLst/>
              <a:rect r="r" b="b" t="t" l="l"/>
              <a:pathLst>
                <a:path h="97536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66675"/>
              <a:ext cx="4876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Automated Scheduling</a:t>
              </a: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9418320" y="7589520"/>
            <a:ext cx="5120640" cy="1280160"/>
            <a:chOff x="0" y="0"/>
            <a:chExt cx="6827520" cy="170688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6827520" cy="1706880"/>
            </a:xfrm>
            <a:custGeom>
              <a:avLst/>
              <a:gdLst/>
              <a:ahLst/>
              <a:cxnLst/>
              <a:rect r="r" b="b" t="t" l="l"/>
              <a:pathLst>
                <a:path h="17068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7940" r="0" b="-27940"/>
              </a:stretch>
            </a:blip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47625"/>
              <a:ext cx="6827520" cy="17545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640"/>
                </a:lnSpc>
              </a:pPr>
              <a:r>
                <a:rPr lang="en-US" sz="2200">
                  <a:solidFill>
                    <a:srgbClr val="E0E7E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Daily, weekly, or custom intervals with background execution</a:t>
              </a:r>
            </a:p>
          </p:txBody>
        </p:sp>
      </p:grpSp>
      <p:sp>
        <p:nvSpPr>
          <p:cNvPr name="Freeform 60" id="60"/>
          <p:cNvSpPr/>
          <p:nvPr/>
        </p:nvSpPr>
        <p:spPr>
          <a:xfrm flipH="false" flipV="false" rot="0">
            <a:off x="14305596" y="-3222094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1" id="61"/>
          <p:cNvSpPr/>
          <p:nvPr/>
        </p:nvSpPr>
        <p:spPr>
          <a:xfrm flipH="true" flipV="true" rot="0">
            <a:off x="13360369" y="6075955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2" id="62"/>
          <p:cNvGrpSpPr/>
          <p:nvPr/>
        </p:nvGrpSpPr>
        <p:grpSpPr>
          <a:xfrm rot="0">
            <a:off x="914400" y="914400"/>
            <a:ext cx="16459200" cy="47625"/>
            <a:chOff x="0" y="0"/>
            <a:chExt cx="21945600" cy="635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21945600" cy="63500"/>
            </a:xfrm>
            <a:custGeom>
              <a:avLst/>
              <a:gdLst/>
              <a:ahLst/>
              <a:cxnLst/>
              <a:rect r="r" b="b" t="t" l="l"/>
              <a:pathLst>
                <a:path h="635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63500"/>
                  </a:lnTo>
                  <a:lnTo>
                    <a:pt x="0" y="635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390029" r="0" b="-7978029"/>
              </a:stretch>
            </a:blipFill>
          </p:spPr>
        </p:sp>
        <p:sp>
          <p:nvSpPr>
            <p:cNvPr name="TextBox 64" id="64"/>
            <p:cNvSpPr txBox="true"/>
            <p:nvPr/>
          </p:nvSpPr>
          <p:spPr>
            <a:xfrm>
              <a:off x="0" y="-38100"/>
              <a:ext cx="21945600" cy="1016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9600"/>
                </a:lnSpc>
              </a:pPr>
            </a:p>
          </p:txBody>
        </p:sp>
      </p:grpSp>
      <p:sp>
        <p:nvSpPr>
          <p:cNvPr name="Freeform 65" id="65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6" id="66"/>
          <p:cNvGrpSpPr/>
          <p:nvPr/>
        </p:nvGrpSpPr>
        <p:grpSpPr>
          <a:xfrm rot="0">
            <a:off x="2468880" y="10252917"/>
            <a:ext cx="16230600" cy="5962237"/>
            <a:chOff x="0" y="0"/>
            <a:chExt cx="4274726" cy="1570301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4274726" cy="1570301"/>
            </a:xfrm>
            <a:custGeom>
              <a:avLst/>
              <a:gdLst/>
              <a:ahLst/>
              <a:cxnLst/>
              <a:rect r="r" b="b" t="t" l="l"/>
              <a:pathLst>
                <a:path h="1570301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545974"/>
                  </a:lnTo>
                  <a:cubicBezTo>
                    <a:pt x="4274726" y="1559409"/>
                    <a:pt x="4263834" y="1570301"/>
                    <a:pt x="4250399" y="1570301"/>
                  </a:cubicBezTo>
                  <a:lnTo>
                    <a:pt x="24327" y="1570301"/>
                  </a:lnTo>
                  <a:cubicBezTo>
                    <a:pt x="10891" y="1570301"/>
                    <a:pt x="0" y="1559409"/>
                    <a:pt x="0" y="1545974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8" id="68"/>
            <p:cNvSpPr txBox="true"/>
            <p:nvPr/>
          </p:nvSpPr>
          <p:spPr>
            <a:xfrm>
              <a:off x="0" y="-57150"/>
              <a:ext cx="4274726" cy="16274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69" id="69"/>
          <p:cNvSpPr/>
          <p:nvPr/>
        </p:nvSpPr>
        <p:spPr>
          <a:xfrm flipH="false" flipV="false" rot="0">
            <a:off x="-3600450" y="6033135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0" id="70"/>
          <p:cNvGrpSpPr/>
          <p:nvPr/>
        </p:nvGrpSpPr>
        <p:grpSpPr>
          <a:xfrm rot="0">
            <a:off x="1303020" y="2947994"/>
            <a:ext cx="16230600" cy="2882251"/>
            <a:chOff x="0" y="0"/>
            <a:chExt cx="4274726" cy="759111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4274726" cy="759111"/>
            </a:xfrm>
            <a:custGeom>
              <a:avLst/>
              <a:gdLst/>
              <a:ahLst/>
              <a:cxnLst/>
              <a:rect r="r" b="b" t="t" l="l"/>
              <a:pathLst>
                <a:path h="759111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734785"/>
                  </a:lnTo>
                  <a:cubicBezTo>
                    <a:pt x="4274726" y="748220"/>
                    <a:pt x="4263834" y="759111"/>
                    <a:pt x="4250399" y="759111"/>
                  </a:cubicBezTo>
                  <a:lnTo>
                    <a:pt x="24327" y="759111"/>
                  </a:lnTo>
                  <a:cubicBezTo>
                    <a:pt x="10891" y="759111"/>
                    <a:pt x="0" y="748220"/>
                    <a:pt x="0" y="73478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2" id="72"/>
            <p:cNvSpPr txBox="true"/>
            <p:nvPr/>
          </p:nvSpPr>
          <p:spPr>
            <a:xfrm>
              <a:off x="0" y="-57150"/>
              <a:ext cx="4274726" cy="8162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1226820" y="5942499"/>
            <a:ext cx="16383000" cy="2741591"/>
            <a:chOff x="0" y="0"/>
            <a:chExt cx="4314864" cy="722065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4314864" cy="722065"/>
            </a:xfrm>
            <a:custGeom>
              <a:avLst/>
              <a:gdLst/>
              <a:ahLst/>
              <a:cxnLst/>
              <a:rect r="r" b="b" t="t" l="l"/>
              <a:pathLst>
                <a:path h="722065" w="4314864">
                  <a:moveTo>
                    <a:pt x="24100" y="0"/>
                  </a:moveTo>
                  <a:lnTo>
                    <a:pt x="4290764" y="0"/>
                  </a:lnTo>
                  <a:cubicBezTo>
                    <a:pt x="4297156" y="0"/>
                    <a:pt x="4303285" y="2539"/>
                    <a:pt x="4307805" y="7059"/>
                  </a:cubicBezTo>
                  <a:cubicBezTo>
                    <a:pt x="4312325" y="11579"/>
                    <a:pt x="4314864" y="17709"/>
                    <a:pt x="4314864" y="24100"/>
                  </a:cubicBezTo>
                  <a:lnTo>
                    <a:pt x="4314864" y="697965"/>
                  </a:lnTo>
                  <a:cubicBezTo>
                    <a:pt x="4314864" y="711275"/>
                    <a:pt x="4304074" y="722065"/>
                    <a:pt x="4290764" y="722065"/>
                  </a:cubicBezTo>
                  <a:lnTo>
                    <a:pt x="24100" y="722065"/>
                  </a:lnTo>
                  <a:cubicBezTo>
                    <a:pt x="10790" y="722065"/>
                    <a:pt x="0" y="711275"/>
                    <a:pt x="0" y="697965"/>
                  </a:cubicBezTo>
                  <a:lnTo>
                    <a:pt x="0" y="24100"/>
                  </a:lnTo>
                  <a:cubicBezTo>
                    <a:pt x="0" y="10790"/>
                    <a:pt x="10790" y="0"/>
                    <a:pt x="24100" y="0"/>
                  </a:cubicBezTo>
                  <a:close/>
                </a:path>
              </a:pathLst>
            </a:custGeom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5" id="75"/>
            <p:cNvSpPr txBox="true"/>
            <p:nvPr/>
          </p:nvSpPr>
          <p:spPr>
            <a:xfrm>
              <a:off x="0" y="-57150"/>
              <a:ext cx="4314864" cy="779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</a:p>
          </p:txBody>
        </p:sp>
      </p:grpSp>
      <p:sp>
        <p:nvSpPr>
          <p:cNvPr name="Freeform 76" id="76"/>
          <p:cNvSpPr/>
          <p:nvPr/>
        </p:nvSpPr>
        <p:spPr>
          <a:xfrm flipH="true" flipV="true" rot="0">
            <a:off x="4884490" y="-19901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7" id="77"/>
          <p:cNvSpPr/>
          <p:nvPr/>
        </p:nvSpPr>
        <p:spPr>
          <a:xfrm flipH="true" flipV="true" rot="0">
            <a:off x="-1719534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8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8" y="0"/>
                </a:lnTo>
                <a:lnTo>
                  <a:pt x="6045108" y="577033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8" id="78"/>
          <p:cNvSpPr/>
          <p:nvPr/>
        </p:nvSpPr>
        <p:spPr>
          <a:xfrm flipH="true" flipV="true" rot="0">
            <a:off x="3192238" y="5798926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9" id="79"/>
          <p:cNvSpPr/>
          <p:nvPr/>
        </p:nvSpPr>
        <p:spPr>
          <a:xfrm flipH="true" flipV="true" rot="0">
            <a:off x="11488513" y="720006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0" id="80"/>
          <p:cNvSpPr/>
          <p:nvPr/>
        </p:nvSpPr>
        <p:spPr>
          <a:xfrm flipH="true" flipV="true" rot="0">
            <a:off x="9237345" y="5571312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1" id="81"/>
          <p:cNvSpPr/>
          <p:nvPr/>
        </p:nvSpPr>
        <p:spPr>
          <a:xfrm flipH="true" flipV="true" rot="0">
            <a:off x="-2108154" y="6373135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8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8" y="0"/>
                </a:lnTo>
                <a:lnTo>
                  <a:pt x="6045108" y="577033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7890"/>
            <a:ext cx="16459200" cy="1590669"/>
            <a:chOff x="0" y="0"/>
            <a:chExt cx="21945600" cy="21208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45600" cy="2120892"/>
            </a:xfrm>
            <a:custGeom>
              <a:avLst/>
              <a:gdLst/>
              <a:ahLst/>
              <a:cxnLst/>
              <a:rect r="r" b="b" t="t" l="l"/>
              <a:pathLst>
                <a:path h="2120892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120892"/>
                  </a:lnTo>
                  <a:lnTo>
                    <a:pt x="0" y="21208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61378" r="0" b="-141858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80975"/>
              <a:ext cx="21945600" cy="230186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0799"/>
                </a:lnSpc>
              </a:pPr>
              <a:r>
                <a:rPr lang="en-US" sz="8999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Who Benefits?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502" y="1668560"/>
            <a:ext cx="7365997" cy="2428237"/>
            <a:chOff x="0" y="0"/>
            <a:chExt cx="9821329" cy="32376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034545" y="2151163"/>
            <a:ext cx="1280160" cy="1280160"/>
            <a:chOff x="0" y="0"/>
            <a:chExt cx="1706880" cy="17068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👨‍💻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497585" y="2059723"/>
            <a:ext cx="4754880" cy="731520"/>
            <a:chOff x="0" y="0"/>
            <a:chExt cx="6339840" cy="9753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AI Practitioners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497585" y="2882683"/>
            <a:ext cx="4754880" cy="914400"/>
            <a:chOff x="0" y="0"/>
            <a:chExt cx="6339840" cy="1219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Stay current with latest models, techniques, and research papers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690102" y="1668560"/>
            <a:ext cx="7365997" cy="2428237"/>
            <a:chOff x="0" y="0"/>
            <a:chExt cx="9821329" cy="323764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264145" y="2151163"/>
            <a:ext cx="1280160" cy="1280160"/>
            <a:chOff x="0" y="0"/>
            <a:chExt cx="1706880" cy="170688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💼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727185" y="2059723"/>
            <a:ext cx="4754880" cy="731520"/>
            <a:chOff x="0" y="0"/>
            <a:chExt cx="6339840" cy="97536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Business Leaders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727185" y="2882683"/>
            <a:ext cx="4754880" cy="914400"/>
            <a:chOff x="0" y="0"/>
            <a:chExt cx="6339840" cy="1219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Track industry trends and competitive intelligence daily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460502" y="4594640"/>
            <a:ext cx="7365997" cy="2428237"/>
            <a:chOff x="0" y="0"/>
            <a:chExt cx="9821329" cy="323764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2034545" y="5077243"/>
            <a:ext cx="1280160" cy="1280160"/>
            <a:chOff x="0" y="0"/>
            <a:chExt cx="1706880" cy="170688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🔬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3497585" y="4985803"/>
            <a:ext cx="4754880" cy="731520"/>
            <a:chOff x="0" y="0"/>
            <a:chExt cx="6339840" cy="97536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Researchers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3497585" y="5808763"/>
            <a:ext cx="4754880" cy="914400"/>
            <a:chOff x="0" y="0"/>
            <a:chExt cx="6339840" cy="12192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Monitor breakthrough papers and new methodologies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9690102" y="4594640"/>
            <a:ext cx="7365997" cy="2428237"/>
            <a:chOff x="0" y="0"/>
            <a:chExt cx="9821329" cy="3237649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0264145" y="5077243"/>
            <a:ext cx="1280160" cy="1280160"/>
            <a:chOff x="0" y="0"/>
            <a:chExt cx="1706880" cy="170688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💰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1727185" y="4985803"/>
            <a:ext cx="4754880" cy="731520"/>
            <a:chOff x="0" y="0"/>
            <a:chExt cx="6339840" cy="97536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Investors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1727185" y="5808763"/>
            <a:ext cx="4754880" cy="914400"/>
            <a:chOff x="0" y="0"/>
            <a:chExt cx="6339840" cy="12192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Identify emerging opportunities and market shifts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460502" y="7520720"/>
            <a:ext cx="7365997" cy="2428237"/>
            <a:chOff x="0" y="0"/>
            <a:chExt cx="9821329" cy="3237649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56" id="56"/>
          <p:cNvGrpSpPr/>
          <p:nvPr/>
        </p:nvGrpSpPr>
        <p:grpSpPr>
          <a:xfrm rot="0">
            <a:off x="2034545" y="8003323"/>
            <a:ext cx="1280160" cy="1280160"/>
            <a:chOff x="0" y="0"/>
            <a:chExt cx="1706880" cy="170688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🎓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3497585" y="7911883"/>
            <a:ext cx="4754880" cy="731520"/>
            <a:chOff x="0" y="0"/>
            <a:chExt cx="6339840" cy="97536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Students</a:t>
              </a: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3497585" y="8734843"/>
            <a:ext cx="4754880" cy="914400"/>
            <a:chOff x="0" y="0"/>
            <a:chExt cx="6339840" cy="12192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64" id="64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Learn about cutting-edge developments in AI field</a:t>
              </a: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9690102" y="7520720"/>
            <a:ext cx="7365997" cy="2428237"/>
            <a:chOff x="0" y="0"/>
            <a:chExt cx="9821329" cy="3237649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33909" y="33909"/>
              <a:ext cx="9753600" cy="3169920"/>
            </a:xfrm>
            <a:custGeom>
              <a:avLst/>
              <a:gdLst/>
              <a:ahLst/>
              <a:cxnLst/>
              <a:rect r="r" b="b" t="t" l="l"/>
              <a:pathLst>
                <a:path h="316992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169920"/>
                  </a:lnTo>
                  <a:lnTo>
                    <a:pt x="0" y="31699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9821418" cy="3237738"/>
            </a:xfrm>
            <a:custGeom>
              <a:avLst/>
              <a:gdLst/>
              <a:ahLst/>
              <a:cxnLst/>
              <a:rect r="r" b="b" t="t" l="l"/>
              <a:pathLst>
                <a:path h="3237738" w="9821418">
                  <a:moveTo>
                    <a:pt x="33909" y="0"/>
                  </a:moveTo>
                  <a:lnTo>
                    <a:pt x="9787509" y="0"/>
                  </a:lnTo>
                  <a:cubicBezTo>
                    <a:pt x="9806178" y="0"/>
                    <a:pt x="9821418" y="15113"/>
                    <a:pt x="9821418" y="33909"/>
                  </a:cubicBezTo>
                  <a:lnTo>
                    <a:pt x="9821418" y="3203829"/>
                  </a:lnTo>
                  <a:cubicBezTo>
                    <a:pt x="9821418" y="3222498"/>
                    <a:pt x="9806305" y="3237738"/>
                    <a:pt x="9787509" y="3237738"/>
                  </a:cubicBezTo>
                  <a:lnTo>
                    <a:pt x="33909" y="3237738"/>
                  </a:lnTo>
                  <a:cubicBezTo>
                    <a:pt x="15240" y="3237738"/>
                    <a:pt x="0" y="3222625"/>
                    <a:pt x="0" y="320382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3203829"/>
                  </a:lnTo>
                  <a:lnTo>
                    <a:pt x="33909" y="3203829"/>
                  </a:lnTo>
                  <a:lnTo>
                    <a:pt x="33909" y="3169920"/>
                  </a:lnTo>
                  <a:lnTo>
                    <a:pt x="9787509" y="3169920"/>
                  </a:lnTo>
                  <a:lnTo>
                    <a:pt x="9787509" y="3203829"/>
                  </a:lnTo>
                  <a:lnTo>
                    <a:pt x="9753600" y="3203829"/>
                  </a:lnTo>
                  <a:lnTo>
                    <a:pt x="9753600" y="33909"/>
                  </a:lnTo>
                  <a:lnTo>
                    <a:pt x="9787509" y="33909"/>
                  </a:lnTo>
                  <a:lnTo>
                    <a:pt x="9787509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68" id="68"/>
          <p:cNvGrpSpPr/>
          <p:nvPr/>
        </p:nvGrpSpPr>
        <p:grpSpPr>
          <a:xfrm rot="0">
            <a:off x="10264145" y="8003323"/>
            <a:ext cx="1280160" cy="1280160"/>
            <a:chOff x="0" y="0"/>
            <a:chExt cx="1706880" cy="1706880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70" id="70"/>
            <p:cNvSpPr txBox="true"/>
            <p:nvPr/>
          </p:nvSpPr>
          <p:spPr>
            <a:xfrm>
              <a:off x="0" y="-142875"/>
              <a:ext cx="1706880" cy="18497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👥</a:t>
              </a:r>
            </a:p>
          </p:txBody>
        </p:sp>
      </p:grpSp>
      <p:grpSp>
        <p:nvGrpSpPr>
          <p:cNvPr name="Group 71" id="71"/>
          <p:cNvGrpSpPr/>
          <p:nvPr/>
        </p:nvGrpSpPr>
        <p:grpSpPr>
          <a:xfrm rot="0">
            <a:off x="11727185" y="7911883"/>
            <a:ext cx="4754880" cy="731520"/>
            <a:chOff x="0" y="0"/>
            <a:chExt cx="6339840" cy="975360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0" y="0"/>
              <a:ext cx="6339840" cy="975360"/>
            </a:xfrm>
            <a:custGeom>
              <a:avLst/>
              <a:gdLst/>
              <a:ahLst/>
              <a:cxnLst/>
              <a:rect r="r" b="b" t="t" l="l"/>
              <a:pathLst>
                <a:path h="97536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6652" r="0" b="-76652"/>
              </a:stretch>
            </a:blipFill>
          </p:spPr>
        </p:sp>
        <p:sp>
          <p:nvSpPr>
            <p:cNvPr name="TextBox 73" id="73"/>
            <p:cNvSpPr txBox="true"/>
            <p:nvPr/>
          </p:nvSpPr>
          <p:spPr>
            <a:xfrm>
              <a:off x="0" y="-57150"/>
              <a:ext cx="6339840" cy="10325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b="true" sz="3200">
                  <a:solidFill>
                    <a:srgbClr val="18BAF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Teams</a:t>
              </a:r>
            </a:p>
          </p:txBody>
        </p:sp>
      </p:grpSp>
      <p:grpSp>
        <p:nvGrpSpPr>
          <p:cNvPr name="Group 74" id="74"/>
          <p:cNvGrpSpPr/>
          <p:nvPr/>
        </p:nvGrpSpPr>
        <p:grpSpPr>
          <a:xfrm rot="0">
            <a:off x="11727185" y="8734843"/>
            <a:ext cx="4754880" cy="914400"/>
            <a:chOff x="0" y="0"/>
            <a:chExt cx="6339840" cy="1219200"/>
          </a:xfrm>
        </p:grpSpPr>
        <p:sp>
          <p:nvSpPr>
            <p:cNvPr name="Freeform 75" id="75"/>
            <p:cNvSpPr/>
            <p:nvPr/>
          </p:nvSpPr>
          <p:spPr>
            <a:xfrm flipH="false" flipV="false" rot="0">
              <a:off x="0" y="0"/>
              <a:ext cx="63398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339840">
                  <a:moveTo>
                    <a:pt x="0" y="0"/>
                  </a:moveTo>
                  <a:lnTo>
                    <a:pt x="6339840" y="0"/>
                  </a:lnTo>
                  <a:lnTo>
                    <a:pt x="633984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1322" r="0" b="-51322"/>
              </a:stretch>
            </a:blipFill>
          </p:spPr>
        </p:sp>
        <p:sp>
          <p:nvSpPr>
            <p:cNvPr name="TextBox 76" id="76"/>
            <p:cNvSpPr txBox="true"/>
            <p:nvPr/>
          </p:nvSpPr>
          <p:spPr>
            <a:xfrm>
              <a:off x="0" y="-38100"/>
              <a:ext cx="6339840" cy="1257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Share curated updates with entire organization</a:t>
              </a:r>
            </a:p>
          </p:txBody>
        </p:sp>
      </p:grpSp>
      <p:sp>
        <p:nvSpPr>
          <p:cNvPr name="Freeform 77" id="77"/>
          <p:cNvSpPr/>
          <p:nvPr/>
        </p:nvSpPr>
        <p:spPr>
          <a:xfrm flipH="true" flipV="true" rot="0">
            <a:off x="11372208" y="7030337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8" id="78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9" id="79"/>
          <p:cNvSpPr/>
          <p:nvPr/>
        </p:nvSpPr>
        <p:spPr>
          <a:xfrm flipH="false" flipV="false" rot="0">
            <a:off x="15016960" y="-326636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0" id="80"/>
          <p:cNvSpPr/>
          <p:nvPr/>
        </p:nvSpPr>
        <p:spPr>
          <a:xfrm flipH="true" flipV="true" rot="0">
            <a:off x="-3627257" y="8432495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8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8" y="0"/>
                </a:lnTo>
                <a:lnTo>
                  <a:pt x="6045108" y="5770329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1" id="81"/>
          <p:cNvSpPr/>
          <p:nvPr/>
        </p:nvSpPr>
        <p:spPr>
          <a:xfrm flipH="false" flipV="false" rot="0">
            <a:off x="-4993219" y="6265963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76512" y="629096"/>
            <a:ext cx="8629204" cy="8629204"/>
          </a:xfrm>
          <a:custGeom>
            <a:avLst/>
            <a:gdLst/>
            <a:ahLst/>
            <a:cxnLst/>
            <a:rect r="r" b="b" t="t" l="l"/>
            <a:pathLst>
              <a:path h="8629204" w="8629204">
                <a:moveTo>
                  <a:pt x="0" y="0"/>
                </a:moveTo>
                <a:lnTo>
                  <a:pt x="8629204" y="0"/>
                </a:lnTo>
                <a:lnTo>
                  <a:pt x="8629204" y="8629204"/>
                </a:lnTo>
                <a:lnTo>
                  <a:pt x="0" y="86292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56580" y="1564172"/>
            <a:ext cx="6574840" cy="7206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45"/>
              </a:lnSpc>
            </a:pPr>
            <a:r>
              <a:rPr lang="en-US" sz="18190">
                <a:solidFill>
                  <a:srgbClr val="96EAFF"/>
                </a:solidFill>
                <a:latin typeface="Cheddar"/>
                <a:ea typeface="Cheddar"/>
                <a:cs typeface="Cheddar"/>
                <a:sym typeface="Cheddar"/>
              </a:rPr>
              <a:t>AI in Daily Life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2221100" y="5143500"/>
            <a:ext cx="6971409" cy="697140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904855" y="-787858"/>
            <a:ext cx="6971409" cy="697140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517941" y="-2885165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true" rot="0">
            <a:off x="11573688" y="687446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900616">
            <a:off x="-740104" y="3544137"/>
            <a:ext cx="6552410" cy="6660646"/>
          </a:xfrm>
          <a:custGeom>
            <a:avLst/>
            <a:gdLst/>
            <a:ahLst/>
            <a:cxnLst/>
            <a:rect r="r" b="b" t="t" l="l"/>
            <a:pathLst>
              <a:path h="6660646" w="6552410">
                <a:moveTo>
                  <a:pt x="6552410" y="0"/>
                </a:moveTo>
                <a:lnTo>
                  <a:pt x="0" y="0"/>
                </a:lnTo>
                <a:lnTo>
                  <a:pt x="0" y="6660646"/>
                </a:lnTo>
                <a:lnTo>
                  <a:pt x="6552410" y="6660646"/>
                </a:lnTo>
                <a:lnTo>
                  <a:pt x="655241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644783">
            <a:off x="12496079" y="280319"/>
            <a:ext cx="6795737" cy="6907992"/>
          </a:xfrm>
          <a:custGeom>
            <a:avLst/>
            <a:gdLst/>
            <a:ahLst/>
            <a:cxnLst/>
            <a:rect r="r" b="b" t="t" l="l"/>
            <a:pathLst>
              <a:path h="6907992" w="6795737">
                <a:moveTo>
                  <a:pt x="0" y="0"/>
                </a:moveTo>
                <a:lnTo>
                  <a:pt x="6795737" y="0"/>
                </a:lnTo>
                <a:lnTo>
                  <a:pt x="6795737" y="6907992"/>
                </a:lnTo>
                <a:lnTo>
                  <a:pt x="0" y="69079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377440"/>
            <a:ext cx="15412717" cy="1605277"/>
            <a:chOff x="0" y="0"/>
            <a:chExt cx="20550289" cy="21403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3909" y="33909"/>
              <a:ext cx="20482561" cy="2072640"/>
            </a:xfrm>
            <a:custGeom>
              <a:avLst/>
              <a:gdLst/>
              <a:ahLst/>
              <a:cxnLst/>
              <a:rect r="r" b="b" t="t" l="l"/>
              <a:pathLst>
                <a:path h="2072640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550378" cy="2140458"/>
            </a:xfrm>
            <a:custGeom>
              <a:avLst/>
              <a:gdLst/>
              <a:ahLst/>
              <a:cxnLst/>
              <a:rect r="r" b="b" t="t" l="l"/>
              <a:pathLst>
                <a:path h="2140458" w="20550378">
                  <a:moveTo>
                    <a:pt x="33909" y="0"/>
                  </a:moveTo>
                  <a:lnTo>
                    <a:pt x="20516470" y="0"/>
                  </a:lnTo>
                  <a:cubicBezTo>
                    <a:pt x="20535139" y="0"/>
                    <a:pt x="20550378" y="15113"/>
                    <a:pt x="20550378" y="33909"/>
                  </a:cubicBezTo>
                  <a:lnTo>
                    <a:pt x="20550378" y="2106549"/>
                  </a:lnTo>
                  <a:cubicBezTo>
                    <a:pt x="20550378" y="2125218"/>
                    <a:pt x="20535266" y="2140458"/>
                    <a:pt x="20516470" y="2140458"/>
                  </a:cubicBezTo>
                  <a:lnTo>
                    <a:pt x="33909" y="2140458"/>
                  </a:lnTo>
                  <a:cubicBezTo>
                    <a:pt x="15240" y="2140458"/>
                    <a:pt x="0" y="2125345"/>
                    <a:pt x="0" y="210654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2106549"/>
                  </a:lnTo>
                  <a:lnTo>
                    <a:pt x="33909" y="2106549"/>
                  </a:lnTo>
                  <a:lnTo>
                    <a:pt x="33909" y="2072640"/>
                  </a:lnTo>
                  <a:lnTo>
                    <a:pt x="20516470" y="2072640"/>
                  </a:lnTo>
                  <a:lnTo>
                    <a:pt x="20516470" y="2106549"/>
                  </a:lnTo>
                  <a:lnTo>
                    <a:pt x="20482561" y="2106549"/>
                  </a:lnTo>
                  <a:lnTo>
                    <a:pt x="20482561" y="33909"/>
                  </a:lnTo>
                  <a:lnTo>
                    <a:pt x="20516470" y="33909"/>
                  </a:lnTo>
                  <a:lnTo>
                    <a:pt x="2051647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02743" y="2677163"/>
            <a:ext cx="1005840" cy="1005840"/>
            <a:chOff x="0" y="0"/>
            <a:chExt cx="1341120" cy="13411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670560"/>
                  </a:moveTo>
                  <a:cubicBezTo>
                    <a:pt x="0" y="300228"/>
                    <a:pt x="300228" y="0"/>
                    <a:pt x="670560" y="0"/>
                  </a:cubicBezTo>
                  <a:cubicBezTo>
                    <a:pt x="1040892" y="0"/>
                    <a:pt x="1341120" y="300228"/>
                    <a:pt x="1341120" y="670560"/>
                  </a:cubicBezTo>
                  <a:cubicBezTo>
                    <a:pt x="1341120" y="1040892"/>
                    <a:pt x="1040892" y="1341120"/>
                    <a:pt x="670560" y="1341120"/>
                  </a:cubicBezTo>
                  <a:cubicBezTo>
                    <a:pt x="300228" y="1341120"/>
                    <a:pt x="0" y="1040892"/>
                    <a:pt x="0" y="67056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02743" y="2677163"/>
            <a:ext cx="1005840" cy="1005840"/>
            <a:chOff x="0" y="0"/>
            <a:chExt cx="1341120" cy="13411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0"/>
                  </a:moveTo>
                  <a:lnTo>
                    <a:pt x="1341120" y="0"/>
                  </a:lnTo>
                  <a:lnTo>
                    <a:pt x="13411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341120" cy="136017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882903" y="2677163"/>
            <a:ext cx="6400800" cy="640080"/>
            <a:chOff x="0" y="0"/>
            <a:chExt cx="8534400" cy="8534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34400" cy="853440"/>
            </a:xfrm>
            <a:custGeom>
              <a:avLst/>
              <a:gdLst/>
              <a:ahLst/>
              <a:cxnLst/>
              <a:rect r="r" b="b" t="t" l="l"/>
              <a:pathLst>
                <a:path h="85344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Data Retrieval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49463" y="2677163"/>
            <a:ext cx="3108960" cy="640080"/>
            <a:chOff x="0" y="0"/>
            <a:chExt cx="4145280" cy="8534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649463" y="2677163"/>
            <a:ext cx="3108960" cy="640080"/>
            <a:chOff x="0" y="0"/>
            <a:chExt cx="4145280" cy="8534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4641" r="0" b="-44641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528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✅ IMPLEMENTED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882903" y="3353819"/>
            <a:ext cx="12801600" cy="457200"/>
            <a:chOff x="0" y="0"/>
            <a:chExt cx="17068800" cy="6096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068800" cy="609600"/>
            </a:xfrm>
            <a:custGeom>
              <a:avLst/>
              <a:gdLst/>
              <a:ahLst/>
              <a:cxnLst/>
              <a:rect r="r" b="b" t="t" l="l"/>
              <a:pathLst>
                <a:path h="6096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95581" r="0" b="-495581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068800" cy="6572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7+ sources • Multiple formats (APIs, RSS, Web) • Parallel processing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4206240"/>
            <a:ext cx="15412717" cy="1605277"/>
            <a:chOff x="0" y="0"/>
            <a:chExt cx="20550289" cy="214036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33909" y="33909"/>
              <a:ext cx="20482561" cy="2072640"/>
            </a:xfrm>
            <a:custGeom>
              <a:avLst/>
              <a:gdLst/>
              <a:ahLst/>
              <a:cxnLst/>
              <a:rect r="r" b="b" t="t" l="l"/>
              <a:pathLst>
                <a:path h="2072640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550378" cy="2140458"/>
            </a:xfrm>
            <a:custGeom>
              <a:avLst/>
              <a:gdLst/>
              <a:ahLst/>
              <a:cxnLst/>
              <a:rect r="r" b="b" t="t" l="l"/>
              <a:pathLst>
                <a:path h="2140458" w="20550378">
                  <a:moveTo>
                    <a:pt x="33909" y="0"/>
                  </a:moveTo>
                  <a:lnTo>
                    <a:pt x="20516470" y="0"/>
                  </a:lnTo>
                  <a:cubicBezTo>
                    <a:pt x="20535139" y="0"/>
                    <a:pt x="20550378" y="15113"/>
                    <a:pt x="20550378" y="33909"/>
                  </a:cubicBezTo>
                  <a:lnTo>
                    <a:pt x="20550378" y="2106549"/>
                  </a:lnTo>
                  <a:cubicBezTo>
                    <a:pt x="20550378" y="2125218"/>
                    <a:pt x="20535266" y="2140458"/>
                    <a:pt x="20516470" y="2140458"/>
                  </a:cubicBezTo>
                  <a:lnTo>
                    <a:pt x="33909" y="2140458"/>
                  </a:lnTo>
                  <a:cubicBezTo>
                    <a:pt x="15240" y="2140458"/>
                    <a:pt x="0" y="2125345"/>
                    <a:pt x="0" y="210654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2106549"/>
                  </a:lnTo>
                  <a:lnTo>
                    <a:pt x="33909" y="2106549"/>
                  </a:lnTo>
                  <a:lnTo>
                    <a:pt x="33909" y="2072640"/>
                  </a:lnTo>
                  <a:lnTo>
                    <a:pt x="20516470" y="2072640"/>
                  </a:lnTo>
                  <a:lnTo>
                    <a:pt x="20516470" y="2106549"/>
                  </a:lnTo>
                  <a:lnTo>
                    <a:pt x="20482561" y="2106549"/>
                  </a:lnTo>
                  <a:lnTo>
                    <a:pt x="20482561" y="33909"/>
                  </a:lnTo>
                  <a:lnTo>
                    <a:pt x="20516470" y="33909"/>
                  </a:lnTo>
                  <a:lnTo>
                    <a:pt x="2051647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02743" y="4505963"/>
            <a:ext cx="1005840" cy="1005840"/>
            <a:chOff x="0" y="0"/>
            <a:chExt cx="1341120" cy="134112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670560"/>
                  </a:moveTo>
                  <a:cubicBezTo>
                    <a:pt x="0" y="300228"/>
                    <a:pt x="300228" y="0"/>
                    <a:pt x="670560" y="0"/>
                  </a:cubicBezTo>
                  <a:cubicBezTo>
                    <a:pt x="1040892" y="0"/>
                    <a:pt x="1341120" y="300228"/>
                    <a:pt x="1341120" y="670560"/>
                  </a:cubicBezTo>
                  <a:cubicBezTo>
                    <a:pt x="1341120" y="1040892"/>
                    <a:pt x="1040892" y="1341120"/>
                    <a:pt x="670560" y="1341120"/>
                  </a:cubicBezTo>
                  <a:cubicBezTo>
                    <a:pt x="300228" y="1341120"/>
                    <a:pt x="0" y="1040892"/>
                    <a:pt x="0" y="67056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602743" y="4505963"/>
            <a:ext cx="1005840" cy="1005840"/>
            <a:chOff x="0" y="0"/>
            <a:chExt cx="1341120" cy="134112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0"/>
                  </a:moveTo>
                  <a:lnTo>
                    <a:pt x="1341120" y="0"/>
                  </a:lnTo>
                  <a:lnTo>
                    <a:pt x="13411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1341120" cy="136017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882903" y="4505963"/>
            <a:ext cx="6400800" cy="640080"/>
            <a:chOff x="0" y="0"/>
            <a:chExt cx="8534400" cy="85344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534400" cy="853440"/>
            </a:xfrm>
            <a:custGeom>
              <a:avLst/>
              <a:gdLst/>
              <a:ahLst/>
              <a:cxnLst/>
              <a:rect r="r" b="b" t="t" l="l"/>
              <a:pathLst>
                <a:path h="85344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Data Processing &amp; Summarization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649463" y="4505963"/>
            <a:ext cx="3108960" cy="640080"/>
            <a:chOff x="0" y="0"/>
            <a:chExt cx="4145280" cy="85344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9649463" y="4505963"/>
            <a:ext cx="3108960" cy="640080"/>
            <a:chOff x="0" y="0"/>
            <a:chExt cx="4145280" cy="85344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4641" r="0" b="-44641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414528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✅ IMPLEMENTED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2882903" y="5182619"/>
            <a:ext cx="12801600" cy="457200"/>
            <a:chOff x="0" y="0"/>
            <a:chExt cx="17068800" cy="6096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7068800" cy="609600"/>
            </a:xfrm>
            <a:custGeom>
              <a:avLst/>
              <a:gdLst/>
              <a:ahLst/>
              <a:cxnLst/>
              <a:rect r="r" b="b" t="t" l="l"/>
              <a:pathLst>
                <a:path h="6096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95581" r="0" b="-495581"/>
              </a:stretch>
            </a:blip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47625"/>
              <a:ext cx="17068800" cy="6572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 analysis types • Gemini AI • Executive summaries &amp; insights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028700" y="6035040"/>
            <a:ext cx="15412717" cy="1605277"/>
            <a:chOff x="0" y="0"/>
            <a:chExt cx="20550289" cy="2140369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33909" y="33909"/>
              <a:ext cx="20482561" cy="2072640"/>
            </a:xfrm>
            <a:custGeom>
              <a:avLst/>
              <a:gdLst/>
              <a:ahLst/>
              <a:cxnLst/>
              <a:rect r="r" b="b" t="t" l="l"/>
              <a:pathLst>
                <a:path h="2072640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20550378" cy="2140458"/>
            </a:xfrm>
            <a:custGeom>
              <a:avLst/>
              <a:gdLst/>
              <a:ahLst/>
              <a:cxnLst/>
              <a:rect r="r" b="b" t="t" l="l"/>
              <a:pathLst>
                <a:path h="2140458" w="20550378">
                  <a:moveTo>
                    <a:pt x="33909" y="0"/>
                  </a:moveTo>
                  <a:lnTo>
                    <a:pt x="20516470" y="0"/>
                  </a:lnTo>
                  <a:cubicBezTo>
                    <a:pt x="20535139" y="0"/>
                    <a:pt x="20550378" y="15113"/>
                    <a:pt x="20550378" y="33909"/>
                  </a:cubicBezTo>
                  <a:lnTo>
                    <a:pt x="20550378" y="2106549"/>
                  </a:lnTo>
                  <a:cubicBezTo>
                    <a:pt x="20550378" y="2125218"/>
                    <a:pt x="20535266" y="2140458"/>
                    <a:pt x="20516470" y="2140458"/>
                  </a:cubicBezTo>
                  <a:lnTo>
                    <a:pt x="33909" y="2140458"/>
                  </a:lnTo>
                  <a:cubicBezTo>
                    <a:pt x="15240" y="2140458"/>
                    <a:pt x="0" y="2125345"/>
                    <a:pt x="0" y="210654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2106549"/>
                  </a:lnTo>
                  <a:lnTo>
                    <a:pt x="33909" y="2106549"/>
                  </a:lnTo>
                  <a:lnTo>
                    <a:pt x="33909" y="2072640"/>
                  </a:lnTo>
                  <a:lnTo>
                    <a:pt x="20516470" y="2072640"/>
                  </a:lnTo>
                  <a:lnTo>
                    <a:pt x="20516470" y="2106549"/>
                  </a:lnTo>
                  <a:lnTo>
                    <a:pt x="20482561" y="2106549"/>
                  </a:lnTo>
                  <a:lnTo>
                    <a:pt x="20482561" y="33909"/>
                  </a:lnTo>
                  <a:lnTo>
                    <a:pt x="20516470" y="33909"/>
                  </a:lnTo>
                  <a:lnTo>
                    <a:pt x="2051647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1602743" y="6334763"/>
            <a:ext cx="1005840" cy="1005840"/>
            <a:chOff x="0" y="0"/>
            <a:chExt cx="1341120" cy="134112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670560"/>
                  </a:moveTo>
                  <a:cubicBezTo>
                    <a:pt x="0" y="300228"/>
                    <a:pt x="300228" y="0"/>
                    <a:pt x="670560" y="0"/>
                  </a:cubicBezTo>
                  <a:cubicBezTo>
                    <a:pt x="1040892" y="0"/>
                    <a:pt x="1341120" y="300228"/>
                    <a:pt x="1341120" y="670560"/>
                  </a:cubicBezTo>
                  <a:cubicBezTo>
                    <a:pt x="1341120" y="1040892"/>
                    <a:pt x="1040892" y="1341120"/>
                    <a:pt x="670560" y="1341120"/>
                  </a:cubicBezTo>
                  <a:cubicBezTo>
                    <a:pt x="300228" y="1341120"/>
                    <a:pt x="0" y="1040892"/>
                    <a:pt x="0" y="67056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1602743" y="6334763"/>
            <a:ext cx="1005840" cy="1005840"/>
            <a:chOff x="0" y="0"/>
            <a:chExt cx="1341120" cy="134112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0"/>
                  </a:moveTo>
                  <a:lnTo>
                    <a:pt x="1341120" y="0"/>
                  </a:lnTo>
                  <a:lnTo>
                    <a:pt x="13411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19050"/>
              <a:ext cx="1341120" cy="136017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3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2882903" y="6334763"/>
            <a:ext cx="6400800" cy="640080"/>
            <a:chOff x="0" y="0"/>
            <a:chExt cx="8534400" cy="85344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534400" cy="853440"/>
            </a:xfrm>
            <a:custGeom>
              <a:avLst/>
              <a:gdLst/>
              <a:ahLst/>
              <a:cxnLst/>
              <a:rect r="r" b="b" t="t" l="l"/>
              <a:pathLst>
                <a:path h="85344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Automated Actions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9649463" y="6334763"/>
            <a:ext cx="3108960" cy="640080"/>
            <a:chOff x="0" y="0"/>
            <a:chExt cx="4145280" cy="85344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53" id="53"/>
          <p:cNvGrpSpPr/>
          <p:nvPr/>
        </p:nvGrpSpPr>
        <p:grpSpPr>
          <a:xfrm rot="0">
            <a:off x="9649463" y="6334763"/>
            <a:ext cx="3108960" cy="640080"/>
            <a:chOff x="0" y="0"/>
            <a:chExt cx="4145280" cy="85344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4641" r="0" b="-44641"/>
              </a:stretch>
            </a:blip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38100"/>
              <a:ext cx="414528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✅ IMPLEMENTED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2882903" y="7011419"/>
            <a:ext cx="12801600" cy="457200"/>
            <a:chOff x="0" y="0"/>
            <a:chExt cx="17068800" cy="60960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17068800" cy="609600"/>
            </a:xfrm>
            <a:custGeom>
              <a:avLst/>
              <a:gdLst/>
              <a:ahLst/>
              <a:cxnLst/>
              <a:rect r="r" b="b" t="t" l="l"/>
              <a:pathLst>
                <a:path h="6096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95581" r="0" b="-495581"/>
              </a:stretch>
            </a:blip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47625"/>
              <a:ext cx="17068800" cy="6572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Email reports • Dashboard updates • Logging &amp; monitoring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028700" y="7863840"/>
            <a:ext cx="15412717" cy="1605277"/>
            <a:chOff x="0" y="0"/>
            <a:chExt cx="20550289" cy="2140369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33909" y="33909"/>
              <a:ext cx="20482561" cy="2072640"/>
            </a:xfrm>
            <a:custGeom>
              <a:avLst/>
              <a:gdLst/>
              <a:ahLst/>
              <a:cxnLst/>
              <a:rect r="r" b="b" t="t" l="l"/>
              <a:pathLst>
                <a:path h="2072640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20550378" cy="2140458"/>
            </a:xfrm>
            <a:custGeom>
              <a:avLst/>
              <a:gdLst/>
              <a:ahLst/>
              <a:cxnLst/>
              <a:rect r="r" b="b" t="t" l="l"/>
              <a:pathLst>
                <a:path h="2140458" w="20550378">
                  <a:moveTo>
                    <a:pt x="33909" y="0"/>
                  </a:moveTo>
                  <a:lnTo>
                    <a:pt x="20516470" y="0"/>
                  </a:lnTo>
                  <a:cubicBezTo>
                    <a:pt x="20535139" y="0"/>
                    <a:pt x="20550378" y="15113"/>
                    <a:pt x="20550378" y="33909"/>
                  </a:cubicBezTo>
                  <a:lnTo>
                    <a:pt x="20550378" y="2106549"/>
                  </a:lnTo>
                  <a:cubicBezTo>
                    <a:pt x="20550378" y="2125218"/>
                    <a:pt x="20535266" y="2140458"/>
                    <a:pt x="20516470" y="2140458"/>
                  </a:cubicBezTo>
                  <a:lnTo>
                    <a:pt x="33909" y="2140458"/>
                  </a:lnTo>
                  <a:cubicBezTo>
                    <a:pt x="15240" y="2140458"/>
                    <a:pt x="0" y="2125345"/>
                    <a:pt x="0" y="2106549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2106549"/>
                  </a:lnTo>
                  <a:lnTo>
                    <a:pt x="33909" y="2106549"/>
                  </a:lnTo>
                  <a:lnTo>
                    <a:pt x="33909" y="2072640"/>
                  </a:lnTo>
                  <a:lnTo>
                    <a:pt x="20516470" y="2072640"/>
                  </a:lnTo>
                  <a:lnTo>
                    <a:pt x="20516470" y="2106549"/>
                  </a:lnTo>
                  <a:lnTo>
                    <a:pt x="20482561" y="2106549"/>
                  </a:lnTo>
                  <a:lnTo>
                    <a:pt x="20482561" y="33909"/>
                  </a:lnTo>
                  <a:lnTo>
                    <a:pt x="20516470" y="33909"/>
                  </a:lnTo>
                  <a:lnTo>
                    <a:pt x="2051647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62" id="62"/>
          <p:cNvGrpSpPr/>
          <p:nvPr/>
        </p:nvGrpSpPr>
        <p:grpSpPr>
          <a:xfrm rot="0">
            <a:off x="1602743" y="8163563"/>
            <a:ext cx="1005840" cy="1005840"/>
            <a:chOff x="0" y="0"/>
            <a:chExt cx="1341120" cy="134112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670560"/>
                  </a:moveTo>
                  <a:cubicBezTo>
                    <a:pt x="0" y="300228"/>
                    <a:pt x="300228" y="0"/>
                    <a:pt x="670560" y="0"/>
                  </a:cubicBezTo>
                  <a:cubicBezTo>
                    <a:pt x="1040892" y="0"/>
                    <a:pt x="1341120" y="300228"/>
                    <a:pt x="1341120" y="670560"/>
                  </a:cubicBezTo>
                  <a:cubicBezTo>
                    <a:pt x="1341120" y="1040892"/>
                    <a:pt x="1040892" y="1341120"/>
                    <a:pt x="670560" y="1341120"/>
                  </a:cubicBezTo>
                  <a:cubicBezTo>
                    <a:pt x="300228" y="1341120"/>
                    <a:pt x="0" y="1040892"/>
                    <a:pt x="0" y="67056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1602743" y="8163563"/>
            <a:ext cx="1005840" cy="1005840"/>
            <a:chOff x="0" y="0"/>
            <a:chExt cx="1341120" cy="134112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3411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1341120">
                  <a:moveTo>
                    <a:pt x="0" y="0"/>
                  </a:moveTo>
                  <a:lnTo>
                    <a:pt x="1341120" y="0"/>
                  </a:lnTo>
                  <a:lnTo>
                    <a:pt x="13411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19050"/>
              <a:ext cx="1341120" cy="136017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4</a:t>
              </a: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2882903" y="8163563"/>
            <a:ext cx="6400800" cy="640080"/>
            <a:chOff x="0" y="0"/>
            <a:chExt cx="8534400" cy="853440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8534400" cy="853440"/>
            </a:xfrm>
            <a:custGeom>
              <a:avLst/>
              <a:gdLst/>
              <a:ahLst/>
              <a:cxnLst/>
              <a:rect r="r" b="b" t="t" l="l"/>
              <a:pathLst>
                <a:path h="85344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Workflow Orchestration</a:t>
              </a: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9649463" y="8163563"/>
            <a:ext cx="3108960" cy="640080"/>
            <a:chOff x="0" y="0"/>
            <a:chExt cx="4145280" cy="85344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72" id="72"/>
          <p:cNvGrpSpPr/>
          <p:nvPr/>
        </p:nvGrpSpPr>
        <p:grpSpPr>
          <a:xfrm rot="0">
            <a:off x="9649463" y="8163563"/>
            <a:ext cx="3108960" cy="640080"/>
            <a:chOff x="0" y="0"/>
            <a:chExt cx="4145280" cy="85344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4145280" cy="853440"/>
            </a:xfrm>
            <a:custGeom>
              <a:avLst/>
              <a:gdLst/>
              <a:ahLst/>
              <a:cxnLst/>
              <a:rect r="r" b="b" t="t" l="l"/>
              <a:pathLst>
                <a:path h="853440" w="4145280">
                  <a:moveTo>
                    <a:pt x="0" y="0"/>
                  </a:moveTo>
                  <a:lnTo>
                    <a:pt x="4145280" y="0"/>
                  </a:lnTo>
                  <a:lnTo>
                    <a:pt x="4145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44641" r="0" b="-44641"/>
              </a:stretch>
            </a:blip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38100"/>
              <a:ext cx="4145280" cy="89154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✅ IMPLEMENTED</a:t>
              </a:r>
            </a:p>
          </p:txBody>
        </p:sp>
      </p:grpSp>
      <p:sp>
        <p:nvSpPr>
          <p:cNvPr name="TextBox 75" id="75"/>
          <p:cNvSpPr txBox="true"/>
          <p:nvPr/>
        </p:nvSpPr>
        <p:spPr>
          <a:xfrm rot="0">
            <a:off x="1028700" y="465493"/>
            <a:ext cx="11729723" cy="169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2"/>
              </a:lnSpc>
            </a:pPr>
            <a:r>
              <a:rPr lang="en-US" sz="11321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System Architecture</a:t>
            </a:r>
          </a:p>
        </p:txBody>
      </p:sp>
      <p:sp>
        <p:nvSpPr>
          <p:cNvPr name="Freeform 76" id="76"/>
          <p:cNvSpPr/>
          <p:nvPr/>
        </p:nvSpPr>
        <p:spPr>
          <a:xfrm flipH="true" flipV="true" rot="0">
            <a:off x="11372208" y="7030337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7" id="77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8" id="78"/>
          <p:cNvSpPr/>
          <p:nvPr/>
        </p:nvSpPr>
        <p:spPr>
          <a:xfrm flipH="false" flipV="false" rot="0">
            <a:off x="15016960" y="-326636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" y="171450"/>
            <a:ext cx="16459200" cy="1400809"/>
            <a:chOff x="0" y="0"/>
            <a:chExt cx="21945600" cy="18677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45600" cy="1867746"/>
            </a:xfrm>
            <a:custGeom>
              <a:avLst/>
              <a:gdLst/>
              <a:ahLst/>
              <a:cxnLst/>
              <a:rect r="r" b="b" t="t" l="l"/>
              <a:pathLst>
                <a:path h="1867746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867746"/>
                  </a:lnTo>
                  <a:lnTo>
                    <a:pt x="0" y="186774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83251" r="0" b="-174638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52400"/>
              <a:ext cx="21945600" cy="202014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9479"/>
                </a:lnSpc>
              </a:pPr>
              <a:r>
                <a:rPr lang="en-US" sz="7899">
                  <a:solidFill>
                    <a:srgbClr val="96EAFF"/>
                  </a:solidFill>
                  <a:latin typeface="Cheddar"/>
                  <a:ea typeface="Cheddar"/>
                  <a:cs typeface="Cheddar"/>
                  <a:sym typeface="Cheddar"/>
                </a:rPr>
                <a:t>Comprehensive Data Sources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705100" y="1564005"/>
            <a:ext cx="3733800" cy="1474470"/>
            <a:chOff x="0" y="0"/>
            <a:chExt cx="4978400" cy="19659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0800" y="39319"/>
              <a:ext cx="4876800" cy="1887322"/>
            </a:xfrm>
            <a:custGeom>
              <a:avLst/>
              <a:gdLst/>
              <a:ahLst/>
              <a:cxnLst/>
              <a:rect r="r" b="b" t="t" l="l"/>
              <a:pathLst>
                <a:path h="1887322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1887322"/>
                  </a:lnTo>
                  <a:lnTo>
                    <a:pt x="0" y="188732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78400" cy="1965960"/>
            </a:xfrm>
            <a:custGeom>
              <a:avLst/>
              <a:gdLst/>
              <a:ahLst/>
              <a:cxnLst/>
              <a:rect r="r" b="b" t="t" l="l"/>
              <a:pathLst>
                <a:path h="1965960" w="4978400">
                  <a:moveTo>
                    <a:pt x="50800" y="0"/>
                  </a:moveTo>
                  <a:lnTo>
                    <a:pt x="4927600" y="0"/>
                  </a:lnTo>
                  <a:cubicBezTo>
                    <a:pt x="4955667" y="0"/>
                    <a:pt x="4978400" y="17595"/>
                    <a:pt x="4978400" y="39319"/>
                  </a:cubicBezTo>
                  <a:lnTo>
                    <a:pt x="4978400" y="1926641"/>
                  </a:lnTo>
                  <a:cubicBezTo>
                    <a:pt x="4978400" y="1948365"/>
                    <a:pt x="4955667" y="1965960"/>
                    <a:pt x="4927600" y="1965960"/>
                  </a:cubicBezTo>
                  <a:lnTo>
                    <a:pt x="50800" y="1965960"/>
                  </a:lnTo>
                  <a:cubicBezTo>
                    <a:pt x="22733" y="1965960"/>
                    <a:pt x="0" y="1948365"/>
                    <a:pt x="0" y="1926641"/>
                  </a:cubicBezTo>
                  <a:lnTo>
                    <a:pt x="0" y="39319"/>
                  </a:lnTo>
                  <a:cubicBezTo>
                    <a:pt x="0" y="17595"/>
                    <a:pt x="22733" y="0"/>
                    <a:pt x="50800" y="0"/>
                  </a:cubicBezTo>
                  <a:moveTo>
                    <a:pt x="50800" y="78638"/>
                  </a:moveTo>
                  <a:lnTo>
                    <a:pt x="50800" y="39319"/>
                  </a:lnTo>
                  <a:lnTo>
                    <a:pt x="101600" y="39319"/>
                  </a:lnTo>
                  <a:lnTo>
                    <a:pt x="101600" y="1926641"/>
                  </a:lnTo>
                  <a:lnTo>
                    <a:pt x="50800" y="1926641"/>
                  </a:lnTo>
                  <a:lnTo>
                    <a:pt x="50800" y="1887322"/>
                  </a:lnTo>
                  <a:lnTo>
                    <a:pt x="4927600" y="1887322"/>
                  </a:lnTo>
                  <a:lnTo>
                    <a:pt x="4927600" y="1926641"/>
                  </a:lnTo>
                  <a:lnTo>
                    <a:pt x="4876800" y="1926641"/>
                  </a:lnTo>
                  <a:lnTo>
                    <a:pt x="4876800" y="39319"/>
                  </a:lnTo>
                  <a:lnTo>
                    <a:pt x="4927600" y="39319"/>
                  </a:lnTo>
                  <a:lnTo>
                    <a:pt x="4927600" y="78638"/>
                  </a:lnTo>
                  <a:lnTo>
                    <a:pt x="50800" y="78638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743200" y="1564005"/>
            <a:ext cx="3657600" cy="1115505"/>
            <a:chOff x="0" y="0"/>
            <a:chExt cx="4876800" cy="14873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76800" cy="1487340"/>
            </a:xfrm>
            <a:custGeom>
              <a:avLst/>
              <a:gdLst/>
              <a:ahLst/>
              <a:cxnLst/>
              <a:rect r="r" b="b" t="t" l="l"/>
              <a:pathLst>
                <a:path h="148734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1487340"/>
                  </a:lnTo>
                  <a:lnTo>
                    <a:pt x="0" y="14873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2903" r="0" b="-4874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876800" cy="15159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b="true" sz="5400">
                  <a:solidFill>
                    <a:srgbClr val="18BAF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7+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743200" y="2386965"/>
            <a:ext cx="3657600" cy="548640"/>
            <a:chOff x="0" y="0"/>
            <a:chExt cx="4876800" cy="73152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76800" cy="731520"/>
            </a:xfrm>
            <a:custGeom>
              <a:avLst/>
              <a:gdLst/>
              <a:ahLst/>
              <a:cxnLst/>
              <a:rect r="r" b="b" t="t" l="l"/>
              <a:pathLst>
                <a:path h="73152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9900" r="0" b="-7990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76800" cy="7696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Sources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277100" y="1564005"/>
            <a:ext cx="3733800" cy="1474470"/>
            <a:chOff x="0" y="0"/>
            <a:chExt cx="4978400" cy="19659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50800" y="39319"/>
              <a:ext cx="4876800" cy="1887322"/>
            </a:xfrm>
            <a:custGeom>
              <a:avLst/>
              <a:gdLst/>
              <a:ahLst/>
              <a:cxnLst/>
              <a:rect r="r" b="b" t="t" l="l"/>
              <a:pathLst>
                <a:path h="1887322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1887322"/>
                  </a:lnTo>
                  <a:lnTo>
                    <a:pt x="0" y="1887322"/>
                  </a:lnTo>
                  <a:close/>
                </a:path>
              </a:pathLst>
            </a:custGeom>
            <a:blipFill>
              <a:blip r:embed="rId4"/>
              <a:stretch>
                <a:fillRect l="0" t="-24679" r="0" b="-24679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978400" cy="1965960"/>
            </a:xfrm>
            <a:custGeom>
              <a:avLst/>
              <a:gdLst/>
              <a:ahLst/>
              <a:cxnLst/>
              <a:rect r="r" b="b" t="t" l="l"/>
              <a:pathLst>
                <a:path h="1965960" w="4978400">
                  <a:moveTo>
                    <a:pt x="50800" y="0"/>
                  </a:moveTo>
                  <a:lnTo>
                    <a:pt x="4927600" y="0"/>
                  </a:lnTo>
                  <a:cubicBezTo>
                    <a:pt x="4955667" y="0"/>
                    <a:pt x="4978400" y="17595"/>
                    <a:pt x="4978400" y="39319"/>
                  </a:cubicBezTo>
                  <a:lnTo>
                    <a:pt x="4978400" y="1926641"/>
                  </a:lnTo>
                  <a:cubicBezTo>
                    <a:pt x="4978400" y="1948365"/>
                    <a:pt x="4955667" y="1965960"/>
                    <a:pt x="4927600" y="1965960"/>
                  </a:cubicBezTo>
                  <a:lnTo>
                    <a:pt x="50800" y="1965960"/>
                  </a:lnTo>
                  <a:cubicBezTo>
                    <a:pt x="22733" y="1965960"/>
                    <a:pt x="0" y="1948365"/>
                    <a:pt x="0" y="1926641"/>
                  </a:cubicBezTo>
                  <a:lnTo>
                    <a:pt x="0" y="39319"/>
                  </a:lnTo>
                  <a:cubicBezTo>
                    <a:pt x="0" y="17595"/>
                    <a:pt x="22733" y="0"/>
                    <a:pt x="50800" y="0"/>
                  </a:cubicBezTo>
                  <a:moveTo>
                    <a:pt x="50800" y="78638"/>
                  </a:moveTo>
                  <a:lnTo>
                    <a:pt x="50800" y="39319"/>
                  </a:lnTo>
                  <a:lnTo>
                    <a:pt x="101600" y="39319"/>
                  </a:lnTo>
                  <a:lnTo>
                    <a:pt x="101600" y="1926641"/>
                  </a:lnTo>
                  <a:lnTo>
                    <a:pt x="50800" y="1926641"/>
                  </a:lnTo>
                  <a:lnTo>
                    <a:pt x="50800" y="1887322"/>
                  </a:lnTo>
                  <a:lnTo>
                    <a:pt x="4927600" y="1887322"/>
                  </a:lnTo>
                  <a:lnTo>
                    <a:pt x="4927600" y="1926641"/>
                  </a:lnTo>
                  <a:lnTo>
                    <a:pt x="4876800" y="1926641"/>
                  </a:lnTo>
                  <a:lnTo>
                    <a:pt x="4876800" y="39319"/>
                  </a:lnTo>
                  <a:lnTo>
                    <a:pt x="4927600" y="39319"/>
                  </a:lnTo>
                  <a:lnTo>
                    <a:pt x="4927600" y="78638"/>
                  </a:lnTo>
                  <a:lnTo>
                    <a:pt x="50800" y="78638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1849100" y="1564005"/>
            <a:ext cx="3733800" cy="1474470"/>
            <a:chOff x="0" y="0"/>
            <a:chExt cx="4978400" cy="19659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50800" y="39319"/>
              <a:ext cx="4876800" cy="1887322"/>
            </a:xfrm>
            <a:custGeom>
              <a:avLst/>
              <a:gdLst/>
              <a:ahLst/>
              <a:cxnLst/>
              <a:rect r="r" b="b" t="t" l="l"/>
              <a:pathLst>
                <a:path h="1887322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1887322"/>
                  </a:lnTo>
                  <a:lnTo>
                    <a:pt x="0" y="188732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78400" cy="1965960"/>
            </a:xfrm>
            <a:custGeom>
              <a:avLst/>
              <a:gdLst/>
              <a:ahLst/>
              <a:cxnLst/>
              <a:rect r="r" b="b" t="t" l="l"/>
              <a:pathLst>
                <a:path h="1965960" w="4978400">
                  <a:moveTo>
                    <a:pt x="50800" y="0"/>
                  </a:moveTo>
                  <a:lnTo>
                    <a:pt x="4927600" y="0"/>
                  </a:lnTo>
                  <a:cubicBezTo>
                    <a:pt x="4955667" y="0"/>
                    <a:pt x="4978400" y="17595"/>
                    <a:pt x="4978400" y="39319"/>
                  </a:cubicBezTo>
                  <a:lnTo>
                    <a:pt x="4978400" y="1926641"/>
                  </a:lnTo>
                  <a:cubicBezTo>
                    <a:pt x="4978400" y="1948365"/>
                    <a:pt x="4955667" y="1965960"/>
                    <a:pt x="4927600" y="1965960"/>
                  </a:cubicBezTo>
                  <a:lnTo>
                    <a:pt x="50800" y="1965960"/>
                  </a:lnTo>
                  <a:cubicBezTo>
                    <a:pt x="22733" y="1965960"/>
                    <a:pt x="0" y="1948365"/>
                    <a:pt x="0" y="1926641"/>
                  </a:cubicBezTo>
                  <a:lnTo>
                    <a:pt x="0" y="39319"/>
                  </a:lnTo>
                  <a:cubicBezTo>
                    <a:pt x="0" y="17595"/>
                    <a:pt x="22733" y="0"/>
                    <a:pt x="50800" y="0"/>
                  </a:cubicBezTo>
                  <a:moveTo>
                    <a:pt x="50800" y="78638"/>
                  </a:moveTo>
                  <a:lnTo>
                    <a:pt x="50800" y="39319"/>
                  </a:lnTo>
                  <a:lnTo>
                    <a:pt x="101600" y="39319"/>
                  </a:lnTo>
                  <a:lnTo>
                    <a:pt x="101600" y="1926641"/>
                  </a:lnTo>
                  <a:lnTo>
                    <a:pt x="50800" y="1926641"/>
                  </a:lnTo>
                  <a:lnTo>
                    <a:pt x="50800" y="1887322"/>
                  </a:lnTo>
                  <a:lnTo>
                    <a:pt x="4927600" y="1887322"/>
                  </a:lnTo>
                  <a:lnTo>
                    <a:pt x="4927600" y="1926641"/>
                  </a:lnTo>
                  <a:lnTo>
                    <a:pt x="4876800" y="1926641"/>
                  </a:lnTo>
                  <a:lnTo>
                    <a:pt x="4876800" y="39319"/>
                  </a:lnTo>
                  <a:lnTo>
                    <a:pt x="4927600" y="39319"/>
                  </a:lnTo>
                  <a:lnTo>
                    <a:pt x="4927600" y="78638"/>
                  </a:lnTo>
                  <a:lnTo>
                    <a:pt x="50800" y="78638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887200" y="1564005"/>
            <a:ext cx="3657600" cy="1115505"/>
            <a:chOff x="0" y="0"/>
            <a:chExt cx="4876800" cy="148734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76800" cy="1487340"/>
            </a:xfrm>
            <a:custGeom>
              <a:avLst/>
              <a:gdLst/>
              <a:ahLst/>
              <a:cxnLst/>
              <a:rect r="r" b="b" t="t" l="l"/>
              <a:pathLst>
                <a:path h="148734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1487340"/>
                  </a:lnTo>
                  <a:lnTo>
                    <a:pt x="0" y="14873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2903" r="0" b="-4874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876800" cy="15159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1A2332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Real-time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887200" y="2386965"/>
            <a:ext cx="3657600" cy="548640"/>
            <a:chOff x="0" y="0"/>
            <a:chExt cx="4876800" cy="73152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876800" cy="731520"/>
            </a:xfrm>
            <a:custGeom>
              <a:avLst/>
              <a:gdLst/>
              <a:ahLst/>
              <a:cxnLst/>
              <a:rect r="r" b="b" t="t" l="l"/>
              <a:pathLst>
                <a:path h="731520" w="487680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9900" r="0" b="-7990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4876800" cy="7696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Updates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63035" y="3152775"/>
            <a:ext cx="15361920" cy="914400"/>
            <a:chOff x="0" y="0"/>
            <a:chExt cx="20482560" cy="1219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482561" cy="1219200"/>
            </a:xfrm>
            <a:custGeom>
              <a:avLst/>
              <a:gdLst/>
              <a:ahLst/>
              <a:cxnLst/>
              <a:rect r="r" b="b" t="t" l="l"/>
              <a:pathLst>
                <a:path h="1219200" w="20482561">
                  <a:moveTo>
                    <a:pt x="0" y="0"/>
                  </a:moveTo>
                  <a:lnTo>
                    <a:pt x="20482561" y="0"/>
                  </a:lnTo>
                  <a:lnTo>
                    <a:pt x="20482561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828795" y="3152775"/>
            <a:ext cx="4572000" cy="914400"/>
            <a:chOff x="0" y="0"/>
            <a:chExt cx="6096000" cy="12192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09600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6096000" cy="12668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Source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6949435" y="3152775"/>
            <a:ext cx="5120640" cy="914400"/>
            <a:chOff x="0" y="0"/>
            <a:chExt cx="6827520" cy="12192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827520" cy="1219200"/>
            </a:xfrm>
            <a:custGeom>
              <a:avLst/>
              <a:gdLst/>
              <a:ahLst/>
              <a:cxnLst/>
              <a:rect r="r" b="b" t="t" l="l"/>
              <a:pathLst>
                <a:path h="12192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9116" r="0" b="-59116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6827520" cy="12668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Type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2435835" y="3152775"/>
            <a:ext cx="4023360" cy="914400"/>
            <a:chOff x="0" y="0"/>
            <a:chExt cx="5364480" cy="12192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36448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35734" r="0" b="-35734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5364480" cy="12668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Update Frequency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450338" y="4237358"/>
            <a:ext cx="15387323" cy="848363"/>
            <a:chOff x="0" y="0"/>
            <a:chExt cx="20516431" cy="1131151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828795" y="4250055"/>
            <a:ext cx="4572000" cy="822960"/>
            <a:chOff x="0" y="0"/>
            <a:chExt cx="6096000" cy="109728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arXiv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6949435" y="4250055"/>
            <a:ext cx="5120640" cy="822960"/>
            <a:chOff x="0" y="0"/>
            <a:chExt cx="6827520" cy="109728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Research Papers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2435835" y="4250055"/>
            <a:ext cx="4023360" cy="822960"/>
            <a:chOff x="0" y="0"/>
            <a:chExt cx="5364480" cy="109728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Real-time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450338" y="5060318"/>
            <a:ext cx="15387323" cy="848363"/>
            <a:chOff x="0" y="0"/>
            <a:chExt cx="20516431" cy="1131151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8FBFD"/>
            </a:solidFill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52" id="52"/>
          <p:cNvGrpSpPr/>
          <p:nvPr/>
        </p:nvGrpSpPr>
        <p:grpSpPr>
          <a:xfrm rot="0">
            <a:off x="1828795" y="5073015"/>
            <a:ext cx="4572000" cy="822960"/>
            <a:chOff x="0" y="0"/>
            <a:chExt cx="6096000" cy="109728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Hugging Face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6949435" y="5073015"/>
            <a:ext cx="5120640" cy="822960"/>
            <a:chOff x="0" y="0"/>
            <a:chExt cx="6827520" cy="109728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Model Releases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12435835" y="5073015"/>
            <a:ext cx="4023360" cy="822960"/>
            <a:chOff x="0" y="0"/>
            <a:chExt cx="5364480" cy="109728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Real-time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450338" y="5883278"/>
            <a:ext cx="15387323" cy="848363"/>
            <a:chOff x="0" y="0"/>
            <a:chExt cx="20516431" cy="1131151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1828795" y="5895975"/>
            <a:ext cx="4572000" cy="822960"/>
            <a:chOff x="0" y="0"/>
            <a:chExt cx="6096000" cy="109728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GitHub Trending</a:t>
              </a: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6949435" y="5895975"/>
            <a:ext cx="5120640" cy="822960"/>
            <a:chOff x="0" y="0"/>
            <a:chExt cx="6827520" cy="1097280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Open Source Tools</a:t>
              </a: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12435835" y="5895975"/>
            <a:ext cx="4023360" cy="822960"/>
            <a:chOff x="0" y="0"/>
            <a:chExt cx="5364480" cy="109728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72" id="72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Daily</a:t>
              </a: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1450338" y="6706238"/>
            <a:ext cx="15387323" cy="848363"/>
            <a:chOff x="0" y="0"/>
            <a:chExt cx="20516431" cy="1131151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8FBFD"/>
            </a:solidFill>
          </p:spPr>
        </p:sp>
        <p:sp>
          <p:nvSpPr>
            <p:cNvPr name="Freeform 75" id="75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76" id="76"/>
          <p:cNvGrpSpPr/>
          <p:nvPr/>
        </p:nvGrpSpPr>
        <p:grpSpPr>
          <a:xfrm rot="0">
            <a:off x="1828795" y="6718935"/>
            <a:ext cx="4572000" cy="822960"/>
            <a:chOff x="0" y="0"/>
            <a:chExt cx="6096000" cy="1097280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78" id="78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Reddit</a:t>
              </a:r>
            </a:p>
          </p:txBody>
        </p:sp>
      </p:grpSp>
      <p:grpSp>
        <p:nvGrpSpPr>
          <p:cNvPr name="Group 79" id="79"/>
          <p:cNvGrpSpPr/>
          <p:nvPr/>
        </p:nvGrpSpPr>
        <p:grpSpPr>
          <a:xfrm rot="0">
            <a:off x="6949435" y="6718935"/>
            <a:ext cx="5120640" cy="822960"/>
            <a:chOff x="0" y="0"/>
            <a:chExt cx="6827520" cy="1097280"/>
          </a:xfrm>
        </p:grpSpPr>
        <p:sp>
          <p:nvSpPr>
            <p:cNvPr name="Freeform 80" id="80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81" id="81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Community Discussions</a:t>
              </a:r>
            </a:p>
          </p:txBody>
        </p:sp>
      </p:grpSp>
      <p:grpSp>
        <p:nvGrpSpPr>
          <p:cNvPr name="Group 82" id="82"/>
          <p:cNvGrpSpPr/>
          <p:nvPr/>
        </p:nvGrpSpPr>
        <p:grpSpPr>
          <a:xfrm rot="0">
            <a:off x="12435835" y="6718935"/>
            <a:ext cx="4023360" cy="822960"/>
            <a:chOff x="0" y="0"/>
            <a:chExt cx="5364480" cy="1097280"/>
          </a:xfrm>
        </p:grpSpPr>
        <p:sp>
          <p:nvSpPr>
            <p:cNvPr name="Freeform 83" id="83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84" id="84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Hourly</a:t>
              </a:r>
            </a:p>
          </p:txBody>
        </p:sp>
      </p:grpSp>
      <p:grpSp>
        <p:nvGrpSpPr>
          <p:cNvPr name="Group 85" id="85"/>
          <p:cNvGrpSpPr/>
          <p:nvPr/>
        </p:nvGrpSpPr>
        <p:grpSpPr>
          <a:xfrm rot="0">
            <a:off x="1450338" y="7529198"/>
            <a:ext cx="15387323" cy="848363"/>
            <a:chOff x="0" y="0"/>
            <a:chExt cx="20516431" cy="1131151"/>
          </a:xfrm>
        </p:grpSpPr>
        <p:sp>
          <p:nvSpPr>
            <p:cNvPr name="Freeform 86" id="86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7" id="87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88" id="88"/>
          <p:cNvGrpSpPr/>
          <p:nvPr/>
        </p:nvGrpSpPr>
        <p:grpSpPr>
          <a:xfrm rot="0">
            <a:off x="1828795" y="7541895"/>
            <a:ext cx="4572000" cy="822960"/>
            <a:chOff x="0" y="0"/>
            <a:chExt cx="6096000" cy="1097280"/>
          </a:xfrm>
        </p:grpSpPr>
        <p:sp>
          <p:nvSpPr>
            <p:cNvPr name="Freeform 89" id="89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90" id="90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Papers with Code</a:t>
              </a:r>
            </a:p>
          </p:txBody>
        </p:sp>
      </p:grpSp>
      <p:grpSp>
        <p:nvGrpSpPr>
          <p:cNvPr name="Group 91" id="91"/>
          <p:cNvGrpSpPr/>
          <p:nvPr/>
        </p:nvGrpSpPr>
        <p:grpSpPr>
          <a:xfrm rot="0">
            <a:off x="6949435" y="7541895"/>
            <a:ext cx="5120640" cy="822960"/>
            <a:chOff x="0" y="0"/>
            <a:chExt cx="6827520" cy="1097280"/>
          </a:xfrm>
        </p:grpSpPr>
        <p:sp>
          <p:nvSpPr>
            <p:cNvPr name="Freeform 92" id="92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93" id="93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Research + Code</a:t>
              </a:r>
            </a:p>
          </p:txBody>
        </p:sp>
      </p:grpSp>
      <p:grpSp>
        <p:nvGrpSpPr>
          <p:cNvPr name="Group 94" id="94"/>
          <p:cNvGrpSpPr/>
          <p:nvPr/>
        </p:nvGrpSpPr>
        <p:grpSpPr>
          <a:xfrm rot="0">
            <a:off x="12435835" y="7541895"/>
            <a:ext cx="4023360" cy="822960"/>
            <a:chOff x="0" y="0"/>
            <a:chExt cx="5364480" cy="1097280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96" id="96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Real-time</a:t>
              </a:r>
            </a:p>
          </p:txBody>
        </p:sp>
      </p:grpSp>
      <p:grpSp>
        <p:nvGrpSpPr>
          <p:cNvPr name="Group 97" id="97"/>
          <p:cNvGrpSpPr/>
          <p:nvPr/>
        </p:nvGrpSpPr>
        <p:grpSpPr>
          <a:xfrm rot="0">
            <a:off x="1450338" y="8352158"/>
            <a:ext cx="15387323" cy="848363"/>
            <a:chOff x="0" y="0"/>
            <a:chExt cx="20516431" cy="1131151"/>
          </a:xfrm>
        </p:grpSpPr>
        <p:sp>
          <p:nvSpPr>
            <p:cNvPr name="Freeform 98" id="98"/>
            <p:cNvSpPr/>
            <p:nvPr/>
          </p:nvSpPr>
          <p:spPr>
            <a:xfrm flipH="false" flipV="false" rot="0">
              <a:off x="16891" y="16891"/>
              <a:ext cx="20482560" cy="1097280"/>
            </a:xfrm>
            <a:custGeom>
              <a:avLst/>
              <a:gdLst/>
              <a:ahLst/>
              <a:cxnLst/>
              <a:rect r="r" b="b" t="t" l="l"/>
              <a:pathLst>
                <a:path h="1097280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1097280"/>
                  </a:lnTo>
                  <a:lnTo>
                    <a:pt x="0" y="1097280"/>
                  </a:lnTo>
                  <a:close/>
                </a:path>
              </a:pathLst>
            </a:custGeom>
            <a:solidFill>
              <a:srgbClr val="F8FBFD"/>
            </a:solidFill>
          </p:spPr>
        </p:sp>
        <p:sp>
          <p:nvSpPr>
            <p:cNvPr name="Freeform 99" id="99"/>
            <p:cNvSpPr/>
            <p:nvPr/>
          </p:nvSpPr>
          <p:spPr>
            <a:xfrm flipH="false" flipV="false" rot="0">
              <a:off x="0" y="0"/>
              <a:ext cx="20516343" cy="1131064"/>
            </a:xfrm>
            <a:custGeom>
              <a:avLst/>
              <a:gdLst/>
              <a:ahLst/>
              <a:cxnLst/>
              <a:rect r="r" b="b" t="t" l="l"/>
              <a:pathLst>
                <a:path h="1131064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7620"/>
                    <a:pt x="20516343" y="16891"/>
                  </a:cubicBezTo>
                  <a:lnTo>
                    <a:pt x="20516343" y="1114171"/>
                  </a:lnTo>
                  <a:cubicBezTo>
                    <a:pt x="20516343" y="1123569"/>
                    <a:pt x="20508723" y="1131062"/>
                    <a:pt x="20499451" y="1131062"/>
                  </a:cubicBezTo>
                  <a:lnTo>
                    <a:pt x="16891" y="1131062"/>
                  </a:lnTo>
                  <a:cubicBezTo>
                    <a:pt x="7620" y="1131189"/>
                    <a:pt x="0" y="1123569"/>
                    <a:pt x="0" y="111417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114171"/>
                  </a:lnTo>
                  <a:lnTo>
                    <a:pt x="16891" y="1114171"/>
                  </a:lnTo>
                  <a:lnTo>
                    <a:pt x="16891" y="1097280"/>
                  </a:lnTo>
                  <a:lnTo>
                    <a:pt x="20499451" y="1097280"/>
                  </a:lnTo>
                  <a:lnTo>
                    <a:pt x="20499451" y="1114171"/>
                  </a:lnTo>
                  <a:lnTo>
                    <a:pt x="20482561" y="1114171"/>
                  </a:lnTo>
                  <a:lnTo>
                    <a:pt x="20482561" y="16891"/>
                  </a:lnTo>
                  <a:lnTo>
                    <a:pt x="20499451" y="16891"/>
                  </a:lnTo>
                  <a:lnTo>
                    <a:pt x="204994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100" id="100"/>
          <p:cNvGrpSpPr/>
          <p:nvPr/>
        </p:nvGrpSpPr>
        <p:grpSpPr>
          <a:xfrm rot="0">
            <a:off x="1828795" y="8364855"/>
            <a:ext cx="4572000" cy="822960"/>
            <a:chOff x="0" y="0"/>
            <a:chExt cx="6096000" cy="1097280"/>
          </a:xfrm>
        </p:grpSpPr>
        <p:sp>
          <p:nvSpPr>
            <p:cNvPr name="Freeform 101" id="101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102" id="102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Company Blogs</a:t>
              </a:r>
            </a:p>
          </p:txBody>
        </p:sp>
      </p:grpSp>
      <p:grpSp>
        <p:nvGrpSpPr>
          <p:cNvPr name="Group 103" id="103"/>
          <p:cNvGrpSpPr/>
          <p:nvPr/>
        </p:nvGrpSpPr>
        <p:grpSpPr>
          <a:xfrm rot="0">
            <a:off x="6949435" y="8364855"/>
            <a:ext cx="5120640" cy="822960"/>
            <a:chOff x="0" y="0"/>
            <a:chExt cx="6827520" cy="1097280"/>
          </a:xfrm>
        </p:grpSpPr>
        <p:sp>
          <p:nvSpPr>
            <p:cNvPr name="Freeform 104" id="104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105" id="105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Official Updates</a:t>
              </a:r>
            </a:p>
          </p:txBody>
        </p:sp>
      </p:grpSp>
      <p:grpSp>
        <p:nvGrpSpPr>
          <p:cNvPr name="Group 106" id="106"/>
          <p:cNvGrpSpPr/>
          <p:nvPr/>
        </p:nvGrpSpPr>
        <p:grpSpPr>
          <a:xfrm rot="0">
            <a:off x="12435835" y="8364855"/>
            <a:ext cx="4023360" cy="822960"/>
            <a:chOff x="0" y="0"/>
            <a:chExt cx="5364480" cy="1097280"/>
          </a:xfrm>
        </p:grpSpPr>
        <p:sp>
          <p:nvSpPr>
            <p:cNvPr name="Freeform 107" id="107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108" id="108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Daily</a:t>
              </a:r>
            </a:p>
          </p:txBody>
        </p:sp>
      </p:grpSp>
      <p:grpSp>
        <p:nvGrpSpPr>
          <p:cNvPr name="Group 109" id="109"/>
          <p:cNvGrpSpPr/>
          <p:nvPr/>
        </p:nvGrpSpPr>
        <p:grpSpPr>
          <a:xfrm rot="0">
            <a:off x="1450338" y="9175118"/>
            <a:ext cx="15387323" cy="740384"/>
            <a:chOff x="0" y="0"/>
            <a:chExt cx="20516431" cy="987179"/>
          </a:xfrm>
        </p:grpSpPr>
        <p:sp>
          <p:nvSpPr>
            <p:cNvPr name="Freeform 110" id="110"/>
            <p:cNvSpPr/>
            <p:nvPr/>
          </p:nvSpPr>
          <p:spPr>
            <a:xfrm flipH="false" flipV="false" rot="0">
              <a:off x="16891" y="14741"/>
              <a:ext cx="20482560" cy="957619"/>
            </a:xfrm>
            <a:custGeom>
              <a:avLst/>
              <a:gdLst/>
              <a:ahLst/>
              <a:cxnLst/>
              <a:rect r="r" b="b" t="t" l="l"/>
              <a:pathLst>
                <a:path h="957619" w="20482560">
                  <a:moveTo>
                    <a:pt x="0" y="0"/>
                  </a:moveTo>
                  <a:lnTo>
                    <a:pt x="20482560" y="0"/>
                  </a:lnTo>
                  <a:lnTo>
                    <a:pt x="20482560" y="957619"/>
                  </a:lnTo>
                  <a:lnTo>
                    <a:pt x="0" y="95761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1" id="111"/>
            <p:cNvSpPr/>
            <p:nvPr/>
          </p:nvSpPr>
          <p:spPr>
            <a:xfrm flipH="false" flipV="false" rot="0">
              <a:off x="0" y="0"/>
              <a:ext cx="20516343" cy="987102"/>
            </a:xfrm>
            <a:custGeom>
              <a:avLst/>
              <a:gdLst/>
              <a:ahLst/>
              <a:cxnLst/>
              <a:rect r="r" b="b" t="t" l="l"/>
              <a:pathLst>
                <a:path h="987102" w="20516343">
                  <a:moveTo>
                    <a:pt x="16891" y="0"/>
                  </a:moveTo>
                  <a:lnTo>
                    <a:pt x="20499451" y="0"/>
                  </a:lnTo>
                  <a:cubicBezTo>
                    <a:pt x="20508849" y="0"/>
                    <a:pt x="20516343" y="6650"/>
                    <a:pt x="20516343" y="14741"/>
                  </a:cubicBezTo>
                  <a:lnTo>
                    <a:pt x="20516343" y="972360"/>
                  </a:lnTo>
                  <a:cubicBezTo>
                    <a:pt x="20516343" y="980562"/>
                    <a:pt x="20508723" y="987101"/>
                    <a:pt x="20499451" y="987101"/>
                  </a:cubicBezTo>
                  <a:lnTo>
                    <a:pt x="16891" y="987101"/>
                  </a:lnTo>
                  <a:cubicBezTo>
                    <a:pt x="7620" y="987217"/>
                    <a:pt x="0" y="980562"/>
                    <a:pt x="0" y="972360"/>
                  </a:cubicBezTo>
                  <a:lnTo>
                    <a:pt x="0" y="14741"/>
                  </a:lnTo>
                  <a:cubicBezTo>
                    <a:pt x="0" y="6650"/>
                    <a:pt x="7620" y="0"/>
                    <a:pt x="16891" y="0"/>
                  </a:cubicBezTo>
                  <a:moveTo>
                    <a:pt x="16891" y="29593"/>
                  </a:moveTo>
                  <a:lnTo>
                    <a:pt x="16891" y="14741"/>
                  </a:lnTo>
                  <a:lnTo>
                    <a:pt x="33909" y="14741"/>
                  </a:lnTo>
                  <a:lnTo>
                    <a:pt x="33909" y="972360"/>
                  </a:lnTo>
                  <a:lnTo>
                    <a:pt x="16891" y="972360"/>
                  </a:lnTo>
                  <a:lnTo>
                    <a:pt x="16891" y="957619"/>
                  </a:lnTo>
                  <a:lnTo>
                    <a:pt x="20499451" y="957619"/>
                  </a:lnTo>
                  <a:lnTo>
                    <a:pt x="20499451" y="972360"/>
                  </a:lnTo>
                  <a:lnTo>
                    <a:pt x="20482561" y="972360"/>
                  </a:lnTo>
                  <a:lnTo>
                    <a:pt x="20482561" y="14741"/>
                  </a:lnTo>
                  <a:lnTo>
                    <a:pt x="20499451" y="14741"/>
                  </a:lnTo>
                  <a:lnTo>
                    <a:pt x="20499451" y="29593"/>
                  </a:lnTo>
                  <a:lnTo>
                    <a:pt x="16891" y="29593"/>
                  </a:lnTo>
                  <a:close/>
                </a:path>
              </a:pathLst>
            </a:custGeom>
            <a:solidFill>
              <a:srgbClr val="E0E7ED"/>
            </a:solidFill>
          </p:spPr>
        </p:sp>
      </p:grpSp>
      <p:grpSp>
        <p:nvGrpSpPr>
          <p:cNvPr name="Group 112" id="112"/>
          <p:cNvGrpSpPr/>
          <p:nvPr/>
        </p:nvGrpSpPr>
        <p:grpSpPr>
          <a:xfrm rot="0">
            <a:off x="1828795" y="9187815"/>
            <a:ext cx="4572000" cy="822960"/>
            <a:chOff x="0" y="0"/>
            <a:chExt cx="6096000" cy="1097280"/>
          </a:xfrm>
        </p:grpSpPr>
        <p:sp>
          <p:nvSpPr>
            <p:cNvPr name="Freeform 113" id="113"/>
            <p:cNvSpPr/>
            <p:nvPr/>
          </p:nvSpPr>
          <p:spPr>
            <a:xfrm flipH="false" flipV="false" rot="0">
              <a:off x="0" y="0"/>
              <a:ext cx="609600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8250" r="0" b="-58250"/>
              </a:stretch>
            </a:blipFill>
          </p:spPr>
        </p:sp>
        <p:sp>
          <p:nvSpPr>
            <p:cNvPr name="TextBox 114" id="114"/>
            <p:cNvSpPr txBox="true"/>
            <p:nvPr/>
          </p:nvSpPr>
          <p:spPr>
            <a:xfrm>
              <a:off x="0" y="-38100"/>
              <a:ext cx="6096000" cy="113538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21295C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News Aggregators</a:t>
              </a:r>
            </a:p>
          </p:txBody>
        </p:sp>
      </p:grpSp>
      <p:grpSp>
        <p:nvGrpSpPr>
          <p:cNvPr name="Group 115" id="115"/>
          <p:cNvGrpSpPr/>
          <p:nvPr/>
        </p:nvGrpSpPr>
        <p:grpSpPr>
          <a:xfrm rot="0">
            <a:off x="6949435" y="9187815"/>
            <a:ext cx="5120640" cy="822960"/>
            <a:chOff x="0" y="0"/>
            <a:chExt cx="6827520" cy="1097280"/>
          </a:xfrm>
        </p:grpSpPr>
        <p:sp>
          <p:nvSpPr>
            <p:cNvPr name="Freeform 116" id="116"/>
            <p:cNvSpPr/>
            <p:nvPr/>
          </p:nvSpPr>
          <p:spPr>
            <a:xfrm flipH="false" flipV="false" rot="0">
              <a:off x="0" y="0"/>
              <a:ext cx="6827520" cy="1097280"/>
            </a:xfrm>
            <a:custGeom>
              <a:avLst/>
              <a:gdLst/>
              <a:ahLst/>
              <a:cxnLst/>
              <a:rect r="r" b="b" t="t" l="l"/>
              <a:pathLst>
                <a:path h="109728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71240" r="0" b="-71240"/>
              </a:stretch>
            </a:blipFill>
          </p:spPr>
        </p:sp>
        <p:sp>
          <p:nvSpPr>
            <p:cNvPr name="TextBox 117" id="117"/>
            <p:cNvSpPr txBox="true"/>
            <p:nvPr/>
          </p:nvSpPr>
          <p:spPr>
            <a:xfrm>
              <a:off x="0" y="-47625"/>
              <a:ext cx="682752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21295C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Industry News</a:t>
              </a:r>
            </a:p>
          </p:txBody>
        </p:sp>
      </p:grpSp>
      <p:grpSp>
        <p:nvGrpSpPr>
          <p:cNvPr name="Group 118" id="118"/>
          <p:cNvGrpSpPr/>
          <p:nvPr/>
        </p:nvGrpSpPr>
        <p:grpSpPr>
          <a:xfrm rot="0">
            <a:off x="12435835" y="9187815"/>
            <a:ext cx="4023360" cy="822960"/>
            <a:chOff x="0" y="0"/>
            <a:chExt cx="5364480" cy="1097280"/>
          </a:xfrm>
        </p:grpSpPr>
        <p:sp>
          <p:nvSpPr>
            <p:cNvPr name="Freeform 119" id="119"/>
            <p:cNvSpPr/>
            <p:nvPr/>
          </p:nvSpPr>
          <p:spPr>
            <a:xfrm flipH="false" flipV="false" rot="0">
              <a:off x="0" y="0"/>
              <a:ext cx="5364480" cy="1097280"/>
            </a:xfrm>
            <a:custGeom>
              <a:avLst/>
              <a:gdLst/>
              <a:ahLst/>
              <a:cxnLst/>
              <a:rect r="r" b="b" t="t" l="l"/>
              <a:pathLst>
                <a:path h="1097280" w="5364480">
                  <a:moveTo>
                    <a:pt x="0" y="0"/>
                  </a:moveTo>
                  <a:lnTo>
                    <a:pt x="5364480" y="0"/>
                  </a:lnTo>
                  <a:lnTo>
                    <a:pt x="536448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5260" r="0" b="-45260"/>
              </a:stretch>
            </a:blipFill>
          </p:spPr>
        </p:sp>
        <p:sp>
          <p:nvSpPr>
            <p:cNvPr name="TextBox 120" id="120"/>
            <p:cNvSpPr txBox="true"/>
            <p:nvPr/>
          </p:nvSpPr>
          <p:spPr>
            <a:xfrm>
              <a:off x="0" y="-47625"/>
              <a:ext cx="5364480" cy="114490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 i="true">
                  <a:solidFill>
                    <a:srgbClr val="1C7293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Real-time</a:t>
              </a:r>
            </a:p>
          </p:txBody>
        </p:sp>
      </p:grpSp>
      <p:grpSp>
        <p:nvGrpSpPr>
          <p:cNvPr name="Group 121" id="121"/>
          <p:cNvGrpSpPr/>
          <p:nvPr/>
        </p:nvGrpSpPr>
        <p:grpSpPr>
          <a:xfrm rot="0">
            <a:off x="914400" y="914400"/>
            <a:ext cx="16459200" cy="47625"/>
            <a:chOff x="0" y="0"/>
            <a:chExt cx="21945600" cy="63500"/>
          </a:xfrm>
        </p:grpSpPr>
        <p:sp>
          <p:nvSpPr>
            <p:cNvPr name="Freeform 122" id="122"/>
            <p:cNvSpPr/>
            <p:nvPr/>
          </p:nvSpPr>
          <p:spPr>
            <a:xfrm flipH="false" flipV="false" rot="0">
              <a:off x="0" y="0"/>
              <a:ext cx="21945600" cy="63500"/>
            </a:xfrm>
            <a:custGeom>
              <a:avLst/>
              <a:gdLst/>
              <a:ahLst/>
              <a:cxnLst/>
              <a:rect r="r" b="b" t="t" l="l"/>
              <a:pathLst>
                <a:path h="635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63500"/>
                  </a:lnTo>
                  <a:lnTo>
                    <a:pt x="0" y="635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390029" r="0" b="-7978029"/>
              </a:stretch>
            </a:blipFill>
          </p:spPr>
        </p:sp>
        <p:sp>
          <p:nvSpPr>
            <p:cNvPr name="TextBox 123" id="123"/>
            <p:cNvSpPr txBox="true"/>
            <p:nvPr/>
          </p:nvSpPr>
          <p:spPr>
            <a:xfrm>
              <a:off x="0" y="-38100"/>
              <a:ext cx="21945600" cy="1016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9600"/>
                </a:lnSpc>
              </a:pPr>
            </a:p>
          </p:txBody>
        </p:sp>
      </p:grpSp>
      <p:sp>
        <p:nvSpPr>
          <p:cNvPr name="Freeform 124" id="124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5" id="125"/>
          <p:cNvSpPr/>
          <p:nvPr/>
        </p:nvSpPr>
        <p:spPr>
          <a:xfrm flipH="true" flipV="true" rot="0">
            <a:off x="11372208" y="7030337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6" id="126"/>
          <p:cNvSpPr/>
          <p:nvPr/>
        </p:nvSpPr>
        <p:spPr>
          <a:xfrm flipH="false" flipV="false" rot="0">
            <a:off x="15016960" y="-326636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7" id="127"/>
          <p:cNvSpPr/>
          <p:nvPr/>
        </p:nvSpPr>
        <p:spPr>
          <a:xfrm flipH="true" flipV="true" rot="0">
            <a:off x="-4594769" y="8641408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8" id="128"/>
          <p:cNvSpPr/>
          <p:nvPr/>
        </p:nvSpPr>
        <p:spPr>
          <a:xfrm flipH="true" flipV="true" rot="0">
            <a:off x="-2777361" y="-2160354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9" id="129"/>
          <p:cNvSpPr txBox="true"/>
          <p:nvPr/>
        </p:nvSpPr>
        <p:spPr>
          <a:xfrm rot="0">
            <a:off x="31309" y="9886950"/>
            <a:ext cx="408348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E0E7E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DATARETERIVE_GITHUB_Link↗️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0200" y="335288"/>
            <a:ext cx="15087600" cy="1633844"/>
            <a:chOff x="0" y="0"/>
            <a:chExt cx="20116800" cy="21784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16800" cy="2178459"/>
            </a:xfrm>
            <a:custGeom>
              <a:avLst/>
              <a:gdLst/>
              <a:ahLst/>
              <a:cxnLst/>
              <a:rect r="r" b="b" t="t" l="l"/>
              <a:pathLst>
                <a:path h="2178459" w="20116800">
                  <a:moveTo>
                    <a:pt x="0" y="0"/>
                  </a:moveTo>
                  <a:lnTo>
                    <a:pt x="20116800" y="0"/>
                  </a:lnTo>
                  <a:lnTo>
                    <a:pt x="20116800" y="2178459"/>
                  </a:lnTo>
                  <a:lnTo>
                    <a:pt x="0" y="2178459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57114" r="-9090" b="-135466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>
              <a:off x="0" y="-180975"/>
              <a:ext cx="20116800" cy="235943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1039"/>
                </a:lnSpc>
              </a:pPr>
              <a:r>
                <a:rPr lang="en-US" sz="9199">
                  <a:solidFill>
                    <a:srgbClr val="18BAF6"/>
                  </a:solidFill>
                  <a:latin typeface="Cheddar"/>
                  <a:ea typeface="Cheddar"/>
                  <a:cs typeface="Cheddar"/>
                  <a:sym typeface="Cheddar"/>
                </a:rPr>
                <a:t>Data Processing &amp; Summarization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88208" y="2223071"/>
            <a:ext cx="5134373" cy="1525019"/>
            <a:chOff x="0" y="0"/>
            <a:chExt cx="7616584" cy="2262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5053" y="33909"/>
              <a:ext cx="7566543" cy="2194560"/>
            </a:xfrm>
            <a:custGeom>
              <a:avLst/>
              <a:gdLst/>
              <a:ahLst/>
              <a:cxnLst/>
              <a:rect r="r" b="b" t="t" l="l"/>
              <a:pathLst>
                <a:path h="2194560" w="7566543">
                  <a:moveTo>
                    <a:pt x="0" y="0"/>
                  </a:moveTo>
                  <a:lnTo>
                    <a:pt x="7566543" y="0"/>
                  </a:lnTo>
                  <a:lnTo>
                    <a:pt x="7566543" y="2194560"/>
                  </a:lnTo>
                  <a:lnTo>
                    <a:pt x="0" y="21945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616673" cy="2262378"/>
            </a:xfrm>
            <a:custGeom>
              <a:avLst/>
              <a:gdLst/>
              <a:ahLst/>
              <a:cxnLst/>
              <a:rect r="r" b="b" t="t" l="l"/>
              <a:pathLst>
                <a:path h="2262378" w="7616673">
                  <a:moveTo>
                    <a:pt x="25053" y="0"/>
                  </a:moveTo>
                  <a:lnTo>
                    <a:pt x="7591596" y="0"/>
                  </a:lnTo>
                  <a:cubicBezTo>
                    <a:pt x="7605390" y="0"/>
                    <a:pt x="7616673" y="15113"/>
                    <a:pt x="7616673" y="33909"/>
                  </a:cubicBezTo>
                  <a:lnTo>
                    <a:pt x="7616673" y="2228469"/>
                  </a:lnTo>
                  <a:cubicBezTo>
                    <a:pt x="7616673" y="2247138"/>
                    <a:pt x="7605484" y="2262378"/>
                    <a:pt x="7591596" y="2262378"/>
                  </a:cubicBezTo>
                  <a:lnTo>
                    <a:pt x="25053" y="2262378"/>
                  </a:lnTo>
                  <a:cubicBezTo>
                    <a:pt x="11260" y="2262378"/>
                    <a:pt x="0" y="2247265"/>
                    <a:pt x="0" y="2228469"/>
                  </a:cubicBezTo>
                  <a:lnTo>
                    <a:pt x="0" y="33909"/>
                  </a:lnTo>
                  <a:cubicBezTo>
                    <a:pt x="0" y="15113"/>
                    <a:pt x="11166" y="0"/>
                    <a:pt x="25053" y="0"/>
                  </a:cubicBezTo>
                  <a:moveTo>
                    <a:pt x="25053" y="67691"/>
                  </a:moveTo>
                  <a:lnTo>
                    <a:pt x="25053" y="33909"/>
                  </a:lnTo>
                  <a:lnTo>
                    <a:pt x="50012" y="33909"/>
                  </a:lnTo>
                  <a:lnTo>
                    <a:pt x="50012" y="2228469"/>
                  </a:lnTo>
                  <a:lnTo>
                    <a:pt x="25053" y="2228469"/>
                  </a:lnTo>
                  <a:lnTo>
                    <a:pt x="25053" y="2194560"/>
                  </a:lnTo>
                  <a:lnTo>
                    <a:pt x="7591596" y="2194560"/>
                  </a:lnTo>
                  <a:lnTo>
                    <a:pt x="7591596" y="2228469"/>
                  </a:lnTo>
                  <a:lnTo>
                    <a:pt x="7566544" y="2228469"/>
                  </a:lnTo>
                  <a:lnTo>
                    <a:pt x="7566544" y="33909"/>
                  </a:lnTo>
                  <a:lnTo>
                    <a:pt x="7591596" y="33909"/>
                  </a:lnTo>
                  <a:lnTo>
                    <a:pt x="7591596" y="67691"/>
                  </a:lnTo>
                  <a:lnTo>
                    <a:pt x="25053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87931" y="2522795"/>
            <a:ext cx="1097280" cy="1097280"/>
            <a:chOff x="0" y="0"/>
            <a:chExt cx="1463040" cy="14630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87931" y="2522795"/>
            <a:ext cx="1097280" cy="1097280"/>
            <a:chOff x="0" y="0"/>
            <a:chExt cx="1463040" cy="14630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359531" y="2614235"/>
            <a:ext cx="5486400" cy="548640"/>
            <a:chOff x="0" y="0"/>
            <a:chExt cx="7315200" cy="7315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Executive Summary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359531" y="3199451"/>
            <a:ext cx="5486400" cy="548640"/>
            <a:chOff x="0" y="0"/>
            <a:chExt cx="7315200" cy="7315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3-paragraph overview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090119" y="2223071"/>
            <a:ext cx="5094488" cy="1525905"/>
            <a:chOff x="0" y="0"/>
            <a:chExt cx="6792650" cy="203454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22343" y="30495"/>
              <a:ext cx="6748023" cy="1973629"/>
            </a:xfrm>
            <a:custGeom>
              <a:avLst/>
              <a:gdLst/>
              <a:ahLst/>
              <a:cxnLst/>
              <a:rect r="r" b="b" t="t" l="l"/>
              <a:pathLst>
                <a:path h="1973629" w="6748023">
                  <a:moveTo>
                    <a:pt x="0" y="0"/>
                  </a:moveTo>
                  <a:lnTo>
                    <a:pt x="6748023" y="0"/>
                  </a:lnTo>
                  <a:lnTo>
                    <a:pt x="6748023" y="1973630"/>
                  </a:lnTo>
                  <a:lnTo>
                    <a:pt x="0" y="19736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792740" cy="2034629"/>
            </a:xfrm>
            <a:custGeom>
              <a:avLst/>
              <a:gdLst/>
              <a:ahLst/>
              <a:cxnLst/>
              <a:rect r="r" b="b" t="t" l="l"/>
              <a:pathLst>
                <a:path h="2034629" w="6792740">
                  <a:moveTo>
                    <a:pt x="22343" y="0"/>
                  </a:moveTo>
                  <a:lnTo>
                    <a:pt x="6770366" y="0"/>
                  </a:lnTo>
                  <a:cubicBezTo>
                    <a:pt x="6782667" y="0"/>
                    <a:pt x="6792740" y="13592"/>
                    <a:pt x="6792740" y="30495"/>
                  </a:cubicBezTo>
                  <a:lnTo>
                    <a:pt x="6792740" y="2004125"/>
                  </a:lnTo>
                  <a:cubicBezTo>
                    <a:pt x="6792740" y="2020914"/>
                    <a:pt x="6782751" y="2034629"/>
                    <a:pt x="6770366" y="2034629"/>
                  </a:cubicBezTo>
                  <a:lnTo>
                    <a:pt x="22343" y="2034629"/>
                  </a:lnTo>
                  <a:cubicBezTo>
                    <a:pt x="10042" y="2034629"/>
                    <a:pt x="0" y="2021028"/>
                    <a:pt x="0" y="2004125"/>
                  </a:cubicBezTo>
                  <a:lnTo>
                    <a:pt x="0" y="30495"/>
                  </a:lnTo>
                  <a:cubicBezTo>
                    <a:pt x="0" y="13592"/>
                    <a:pt x="9958" y="0"/>
                    <a:pt x="22343" y="0"/>
                  </a:cubicBezTo>
                  <a:moveTo>
                    <a:pt x="22343" y="60876"/>
                  </a:moveTo>
                  <a:lnTo>
                    <a:pt x="22343" y="30495"/>
                  </a:lnTo>
                  <a:lnTo>
                    <a:pt x="44602" y="30495"/>
                  </a:lnTo>
                  <a:lnTo>
                    <a:pt x="44602" y="2004125"/>
                  </a:lnTo>
                  <a:lnTo>
                    <a:pt x="22343" y="2004125"/>
                  </a:lnTo>
                  <a:lnTo>
                    <a:pt x="22343" y="1973629"/>
                  </a:lnTo>
                  <a:lnTo>
                    <a:pt x="6770366" y="1973629"/>
                  </a:lnTo>
                  <a:lnTo>
                    <a:pt x="6770366" y="2004125"/>
                  </a:lnTo>
                  <a:lnTo>
                    <a:pt x="6748024" y="2004125"/>
                  </a:lnTo>
                  <a:lnTo>
                    <a:pt x="6748024" y="30495"/>
                  </a:lnTo>
                  <a:lnTo>
                    <a:pt x="6770366" y="30495"/>
                  </a:lnTo>
                  <a:lnTo>
                    <a:pt x="6770366" y="60876"/>
                  </a:lnTo>
                  <a:lnTo>
                    <a:pt x="22343" y="60876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389842" y="2522795"/>
            <a:ext cx="1097280" cy="1097280"/>
            <a:chOff x="0" y="0"/>
            <a:chExt cx="1463040" cy="14630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6389842" y="2522795"/>
            <a:ext cx="1097280" cy="1097280"/>
            <a:chOff x="0" y="0"/>
            <a:chExt cx="1463040" cy="146304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2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761442" y="2614235"/>
            <a:ext cx="5486400" cy="548640"/>
            <a:chOff x="0" y="0"/>
            <a:chExt cx="7315200" cy="73152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Top 10 Developments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7761442" y="3199451"/>
            <a:ext cx="5486400" cy="548640"/>
            <a:chOff x="0" y="0"/>
            <a:chExt cx="7315200" cy="73152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Ranked by importance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88208" y="4234751"/>
            <a:ext cx="5134373" cy="1525019"/>
            <a:chOff x="0" y="0"/>
            <a:chExt cx="7616584" cy="226228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25053" y="33909"/>
              <a:ext cx="7566543" cy="2194560"/>
            </a:xfrm>
            <a:custGeom>
              <a:avLst/>
              <a:gdLst/>
              <a:ahLst/>
              <a:cxnLst/>
              <a:rect r="r" b="b" t="t" l="l"/>
              <a:pathLst>
                <a:path h="2194560" w="7566543">
                  <a:moveTo>
                    <a:pt x="0" y="0"/>
                  </a:moveTo>
                  <a:lnTo>
                    <a:pt x="7566543" y="0"/>
                  </a:lnTo>
                  <a:lnTo>
                    <a:pt x="7566543" y="2194560"/>
                  </a:lnTo>
                  <a:lnTo>
                    <a:pt x="0" y="21945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616673" cy="2262378"/>
            </a:xfrm>
            <a:custGeom>
              <a:avLst/>
              <a:gdLst/>
              <a:ahLst/>
              <a:cxnLst/>
              <a:rect r="r" b="b" t="t" l="l"/>
              <a:pathLst>
                <a:path h="2262378" w="7616673">
                  <a:moveTo>
                    <a:pt x="25053" y="0"/>
                  </a:moveTo>
                  <a:lnTo>
                    <a:pt x="7591596" y="0"/>
                  </a:lnTo>
                  <a:cubicBezTo>
                    <a:pt x="7605390" y="0"/>
                    <a:pt x="7616673" y="15113"/>
                    <a:pt x="7616673" y="33909"/>
                  </a:cubicBezTo>
                  <a:lnTo>
                    <a:pt x="7616673" y="2228469"/>
                  </a:lnTo>
                  <a:cubicBezTo>
                    <a:pt x="7616673" y="2247138"/>
                    <a:pt x="7605484" y="2262378"/>
                    <a:pt x="7591596" y="2262378"/>
                  </a:cubicBezTo>
                  <a:lnTo>
                    <a:pt x="25053" y="2262378"/>
                  </a:lnTo>
                  <a:cubicBezTo>
                    <a:pt x="11260" y="2262378"/>
                    <a:pt x="0" y="2247265"/>
                    <a:pt x="0" y="2228469"/>
                  </a:cubicBezTo>
                  <a:lnTo>
                    <a:pt x="0" y="33909"/>
                  </a:lnTo>
                  <a:cubicBezTo>
                    <a:pt x="0" y="15113"/>
                    <a:pt x="11166" y="0"/>
                    <a:pt x="25053" y="0"/>
                  </a:cubicBezTo>
                  <a:moveTo>
                    <a:pt x="25053" y="67691"/>
                  </a:moveTo>
                  <a:lnTo>
                    <a:pt x="25053" y="33909"/>
                  </a:lnTo>
                  <a:lnTo>
                    <a:pt x="50012" y="33909"/>
                  </a:lnTo>
                  <a:lnTo>
                    <a:pt x="50012" y="2228469"/>
                  </a:lnTo>
                  <a:lnTo>
                    <a:pt x="25053" y="2228469"/>
                  </a:lnTo>
                  <a:lnTo>
                    <a:pt x="25053" y="2194560"/>
                  </a:lnTo>
                  <a:lnTo>
                    <a:pt x="7591596" y="2194560"/>
                  </a:lnTo>
                  <a:lnTo>
                    <a:pt x="7591596" y="2228469"/>
                  </a:lnTo>
                  <a:lnTo>
                    <a:pt x="7566544" y="2228469"/>
                  </a:lnTo>
                  <a:lnTo>
                    <a:pt x="7566544" y="33909"/>
                  </a:lnTo>
                  <a:lnTo>
                    <a:pt x="7591596" y="33909"/>
                  </a:lnTo>
                  <a:lnTo>
                    <a:pt x="7591596" y="67691"/>
                  </a:lnTo>
                  <a:lnTo>
                    <a:pt x="25053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987931" y="4534475"/>
            <a:ext cx="1097280" cy="1097280"/>
            <a:chOff x="0" y="0"/>
            <a:chExt cx="1463040" cy="146304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987931" y="4534475"/>
            <a:ext cx="1097280" cy="1097280"/>
            <a:chOff x="0" y="0"/>
            <a:chExt cx="1463040" cy="146304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3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2359531" y="4625915"/>
            <a:ext cx="5486400" cy="548640"/>
            <a:chOff x="0" y="0"/>
            <a:chExt cx="7315200" cy="73152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Trend Analysis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2359531" y="5083115"/>
            <a:ext cx="5486400" cy="548640"/>
            <a:chOff x="0" y="0"/>
            <a:chExt cx="7315200" cy="73152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Emerging patterns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6090119" y="4234751"/>
            <a:ext cx="5094488" cy="1525905"/>
            <a:chOff x="0" y="0"/>
            <a:chExt cx="6792650" cy="203454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22343" y="30495"/>
              <a:ext cx="6748023" cy="1973629"/>
            </a:xfrm>
            <a:custGeom>
              <a:avLst/>
              <a:gdLst/>
              <a:ahLst/>
              <a:cxnLst/>
              <a:rect r="r" b="b" t="t" l="l"/>
              <a:pathLst>
                <a:path h="1973629" w="6748023">
                  <a:moveTo>
                    <a:pt x="0" y="0"/>
                  </a:moveTo>
                  <a:lnTo>
                    <a:pt x="6748023" y="0"/>
                  </a:lnTo>
                  <a:lnTo>
                    <a:pt x="6748023" y="1973630"/>
                  </a:lnTo>
                  <a:lnTo>
                    <a:pt x="0" y="19736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6792740" cy="2034629"/>
            </a:xfrm>
            <a:custGeom>
              <a:avLst/>
              <a:gdLst/>
              <a:ahLst/>
              <a:cxnLst/>
              <a:rect r="r" b="b" t="t" l="l"/>
              <a:pathLst>
                <a:path h="2034629" w="6792740">
                  <a:moveTo>
                    <a:pt x="22343" y="0"/>
                  </a:moveTo>
                  <a:lnTo>
                    <a:pt x="6770366" y="0"/>
                  </a:lnTo>
                  <a:cubicBezTo>
                    <a:pt x="6782667" y="0"/>
                    <a:pt x="6792740" y="13592"/>
                    <a:pt x="6792740" y="30495"/>
                  </a:cubicBezTo>
                  <a:lnTo>
                    <a:pt x="6792740" y="2004125"/>
                  </a:lnTo>
                  <a:cubicBezTo>
                    <a:pt x="6792740" y="2020914"/>
                    <a:pt x="6782751" y="2034629"/>
                    <a:pt x="6770366" y="2034629"/>
                  </a:cubicBezTo>
                  <a:lnTo>
                    <a:pt x="22343" y="2034629"/>
                  </a:lnTo>
                  <a:cubicBezTo>
                    <a:pt x="10042" y="2034629"/>
                    <a:pt x="0" y="2021028"/>
                    <a:pt x="0" y="2004125"/>
                  </a:cubicBezTo>
                  <a:lnTo>
                    <a:pt x="0" y="30495"/>
                  </a:lnTo>
                  <a:cubicBezTo>
                    <a:pt x="0" y="13592"/>
                    <a:pt x="9958" y="0"/>
                    <a:pt x="22343" y="0"/>
                  </a:cubicBezTo>
                  <a:moveTo>
                    <a:pt x="22343" y="60876"/>
                  </a:moveTo>
                  <a:lnTo>
                    <a:pt x="22343" y="30495"/>
                  </a:lnTo>
                  <a:lnTo>
                    <a:pt x="44602" y="30495"/>
                  </a:lnTo>
                  <a:lnTo>
                    <a:pt x="44602" y="2004125"/>
                  </a:lnTo>
                  <a:lnTo>
                    <a:pt x="22343" y="2004125"/>
                  </a:lnTo>
                  <a:lnTo>
                    <a:pt x="22343" y="1973629"/>
                  </a:lnTo>
                  <a:lnTo>
                    <a:pt x="6770366" y="1973629"/>
                  </a:lnTo>
                  <a:lnTo>
                    <a:pt x="6770366" y="2004125"/>
                  </a:lnTo>
                  <a:lnTo>
                    <a:pt x="6748024" y="2004125"/>
                  </a:lnTo>
                  <a:lnTo>
                    <a:pt x="6748024" y="30495"/>
                  </a:lnTo>
                  <a:lnTo>
                    <a:pt x="6770366" y="30495"/>
                  </a:lnTo>
                  <a:lnTo>
                    <a:pt x="6770366" y="60876"/>
                  </a:lnTo>
                  <a:lnTo>
                    <a:pt x="22343" y="60876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50" id="50"/>
          <p:cNvGrpSpPr/>
          <p:nvPr/>
        </p:nvGrpSpPr>
        <p:grpSpPr>
          <a:xfrm rot="0">
            <a:off x="6389842" y="4534475"/>
            <a:ext cx="1097280" cy="1097280"/>
            <a:chOff x="0" y="0"/>
            <a:chExt cx="1463040" cy="146304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52" id="52"/>
          <p:cNvGrpSpPr/>
          <p:nvPr/>
        </p:nvGrpSpPr>
        <p:grpSpPr>
          <a:xfrm rot="0">
            <a:off x="6389842" y="4534475"/>
            <a:ext cx="1097280" cy="1097280"/>
            <a:chOff x="0" y="0"/>
            <a:chExt cx="1463040" cy="146304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4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7761442" y="4625915"/>
            <a:ext cx="5486400" cy="548640"/>
            <a:chOff x="0" y="0"/>
            <a:chExt cx="7315200" cy="73152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Breakthrough Tech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7761442" y="5211131"/>
            <a:ext cx="5486400" cy="548640"/>
            <a:chOff x="0" y="0"/>
            <a:chExt cx="7315200" cy="73152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Top 5 innovations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688208" y="6246431"/>
            <a:ext cx="5134373" cy="1525019"/>
            <a:chOff x="0" y="0"/>
            <a:chExt cx="7616584" cy="2262289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25053" y="33909"/>
              <a:ext cx="7566543" cy="2194560"/>
            </a:xfrm>
            <a:custGeom>
              <a:avLst/>
              <a:gdLst/>
              <a:ahLst/>
              <a:cxnLst/>
              <a:rect r="r" b="b" t="t" l="l"/>
              <a:pathLst>
                <a:path h="2194560" w="7566543">
                  <a:moveTo>
                    <a:pt x="0" y="0"/>
                  </a:moveTo>
                  <a:lnTo>
                    <a:pt x="7566543" y="0"/>
                  </a:lnTo>
                  <a:lnTo>
                    <a:pt x="7566543" y="2194560"/>
                  </a:lnTo>
                  <a:lnTo>
                    <a:pt x="0" y="21945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7616673" cy="2262378"/>
            </a:xfrm>
            <a:custGeom>
              <a:avLst/>
              <a:gdLst/>
              <a:ahLst/>
              <a:cxnLst/>
              <a:rect r="r" b="b" t="t" l="l"/>
              <a:pathLst>
                <a:path h="2262378" w="7616673">
                  <a:moveTo>
                    <a:pt x="25053" y="0"/>
                  </a:moveTo>
                  <a:lnTo>
                    <a:pt x="7591596" y="0"/>
                  </a:lnTo>
                  <a:cubicBezTo>
                    <a:pt x="7605390" y="0"/>
                    <a:pt x="7616673" y="15113"/>
                    <a:pt x="7616673" y="33909"/>
                  </a:cubicBezTo>
                  <a:lnTo>
                    <a:pt x="7616673" y="2228469"/>
                  </a:lnTo>
                  <a:cubicBezTo>
                    <a:pt x="7616673" y="2247138"/>
                    <a:pt x="7605484" y="2262378"/>
                    <a:pt x="7591596" y="2262378"/>
                  </a:cubicBezTo>
                  <a:lnTo>
                    <a:pt x="25053" y="2262378"/>
                  </a:lnTo>
                  <a:cubicBezTo>
                    <a:pt x="11260" y="2262378"/>
                    <a:pt x="0" y="2247265"/>
                    <a:pt x="0" y="2228469"/>
                  </a:cubicBezTo>
                  <a:lnTo>
                    <a:pt x="0" y="33909"/>
                  </a:lnTo>
                  <a:cubicBezTo>
                    <a:pt x="0" y="15113"/>
                    <a:pt x="11166" y="0"/>
                    <a:pt x="25053" y="0"/>
                  </a:cubicBezTo>
                  <a:moveTo>
                    <a:pt x="25053" y="67691"/>
                  </a:moveTo>
                  <a:lnTo>
                    <a:pt x="25053" y="33909"/>
                  </a:lnTo>
                  <a:lnTo>
                    <a:pt x="50012" y="33909"/>
                  </a:lnTo>
                  <a:lnTo>
                    <a:pt x="50012" y="2228469"/>
                  </a:lnTo>
                  <a:lnTo>
                    <a:pt x="25053" y="2228469"/>
                  </a:lnTo>
                  <a:lnTo>
                    <a:pt x="25053" y="2194560"/>
                  </a:lnTo>
                  <a:lnTo>
                    <a:pt x="7591596" y="2194560"/>
                  </a:lnTo>
                  <a:lnTo>
                    <a:pt x="7591596" y="2228469"/>
                  </a:lnTo>
                  <a:lnTo>
                    <a:pt x="7566544" y="2228469"/>
                  </a:lnTo>
                  <a:lnTo>
                    <a:pt x="7566544" y="33909"/>
                  </a:lnTo>
                  <a:lnTo>
                    <a:pt x="7591596" y="33909"/>
                  </a:lnTo>
                  <a:lnTo>
                    <a:pt x="7591596" y="67691"/>
                  </a:lnTo>
                  <a:lnTo>
                    <a:pt x="25053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987931" y="6546155"/>
            <a:ext cx="1097280" cy="1097280"/>
            <a:chOff x="0" y="0"/>
            <a:chExt cx="1463040" cy="146304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987931" y="6546155"/>
            <a:ext cx="1097280" cy="1097280"/>
            <a:chOff x="0" y="0"/>
            <a:chExt cx="1463040" cy="146304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68" id="68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5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2359531" y="6637595"/>
            <a:ext cx="5486400" cy="548640"/>
            <a:chOff x="0" y="0"/>
            <a:chExt cx="7315200" cy="73152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71" id="71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Industry Impact</a:t>
              </a: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2359531" y="7094795"/>
            <a:ext cx="5486400" cy="548640"/>
            <a:chOff x="0" y="0"/>
            <a:chExt cx="7315200" cy="73152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 sector analysis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6090119" y="6246431"/>
            <a:ext cx="5094488" cy="1516380"/>
            <a:chOff x="0" y="0"/>
            <a:chExt cx="6792650" cy="202184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22343" y="30305"/>
              <a:ext cx="6748023" cy="1961310"/>
            </a:xfrm>
            <a:custGeom>
              <a:avLst/>
              <a:gdLst/>
              <a:ahLst/>
              <a:cxnLst/>
              <a:rect r="r" b="b" t="t" l="l"/>
              <a:pathLst>
                <a:path h="1961310" w="6748023">
                  <a:moveTo>
                    <a:pt x="0" y="0"/>
                  </a:moveTo>
                  <a:lnTo>
                    <a:pt x="6748023" y="0"/>
                  </a:lnTo>
                  <a:lnTo>
                    <a:pt x="6748023" y="1961309"/>
                  </a:lnTo>
                  <a:lnTo>
                    <a:pt x="0" y="196130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6792740" cy="2021929"/>
            </a:xfrm>
            <a:custGeom>
              <a:avLst/>
              <a:gdLst/>
              <a:ahLst/>
              <a:cxnLst/>
              <a:rect r="r" b="b" t="t" l="l"/>
              <a:pathLst>
                <a:path h="2021929" w="6792740">
                  <a:moveTo>
                    <a:pt x="22343" y="0"/>
                  </a:moveTo>
                  <a:lnTo>
                    <a:pt x="6770366" y="0"/>
                  </a:lnTo>
                  <a:cubicBezTo>
                    <a:pt x="6782667" y="0"/>
                    <a:pt x="6792740" y="13507"/>
                    <a:pt x="6792740" y="30305"/>
                  </a:cubicBezTo>
                  <a:lnTo>
                    <a:pt x="6792740" y="1991614"/>
                  </a:lnTo>
                  <a:cubicBezTo>
                    <a:pt x="6792740" y="2008299"/>
                    <a:pt x="6782751" y="2021929"/>
                    <a:pt x="6770366" y="2021929"/>
                  </a:cubicBezTo>
                  <a:lnTo>
                    <a:pt x="22343" y="2021929"/>
                  </a:lnTo>
                  <a:cubicBezTo>
                    <a:pt x="10042" y="2021929"/>
                    <a:pt x="0" y="2008413"/>
                    <a:pt x="0" y="1991614"/>
                  </a:cubicBezTo>
                  <a:lnTo>
                    <a:pt x="0" y="30305"/>
                  </a:lnTo>
                  <a:cubicBezTo>
                    <a:pt x="0" y="13507"/>
                    <a:pt x="9958" y="0"/>
                    <a:pt x="22343" y="0"/>
                  </a:cubicBezTo>
                  <a:moveTo>
                    <a:pt x="22343" y="60496"/>
                  </a:moveTo>
                  <a:lnTo>
                    <a:pt x="22343" y="30305"/>
                  </a:lnTo>
                  <a:lnTo>
                    <a:pt x="44602" y="30305"/>
                  </a:lnTo>
                  <a:lnTo>
                    <a:pt x="44602" y="1991614"/>
                  </a:lnTo>
                  <a:lnTo>
                    <a:pt x="22343" y="1991614"/>
                  </a:lnTo>
                  <a:lnTo>
                    <a:pt x="22343" y="1961310"/>
                  </a:lnTo>
                  <a:lnTo>
                    <a:pt x="6770366" y="1961310"/>
                  </a:lnTo>
                  <a:lnTo>
                    <a:pt x="6770366" y="1991614"/>
                  </a:lnTo>
                  <a:lnTo>
                    <a:pt x="6748024" y="1991614"/>
                  </a:lnTo>
                  <a:lnTo>
                    <a:pt x="6748024" y="30305"/>
                  </a:lnTo>
                  <a:lnTo>
                    <a:pt x="6770366" y="30305"/>
                  </a:lnTo>
                  <a:lnTo>
                    <a:pt x="6770366" y="60496"/>
                  </a:lnTo>
                  <a:lnTo>
                    <a:pt x="22343" y="60496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78" id="78"/>
          <p:cNvGrpSpPr/>
          <p:nvPr/>
        </p:nvGrpSpPr>
        <p:grpSpPr>
          <a:xfrm rot="0">
            <a:off x="6389842" y="6546155"/>
            <a:ext cx="1097280" cy="1097280"/>
            <a:chOff x="0" y="0"/>
            <a:chExt cx="1463040" cy="1463040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80" id="80"/>
          <p:cNvGrpSpPr/>
          <p:nvPr/>
        </p:nvGrpSpPr>
        <p:grpSpPr>
          <a:xfrm rot="0">
            <a:off x="6389842" y="6546155"/>
            <a:ext cx="1097280" cy="1097280"/>
            <a:chOff x="0" y="0"/>
            <a:chExt cx="1463040" cy="1463040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82" id="82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6</a:t>
              </a:r>
            </a:p>
          </p:txBody>
        </p:sp>
      </p:grpSp>
      <p:grpSp>
        <p:nvGrpSpPr>
          <p:cNvPr name="Group 83" id="83"/>
          <p:cNvGrpSpPr/>
          <p:nvPr/>
        </p:nvGrpSpPr>
        <p:grpSpPr>
          <a:xfrm rot="0">
            <a:off x="7761442" y="6637595"/>
            <a:ext cx="5486400" cy="548640"/>
            <a:chOff x="0" y="0"/>
            <a:chExt cx="7315200" cy="731520"/>
          </a:xfrm>
        </p:grpSpPr>
        <p:sp>
          <p:nvSpPr>
            <p:cNvPr name="Freeform 84" id="84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85" id="85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Actionable Insights</a:t>
              </a:r>
            </a:p>
          </p:txBody>
        </p:sp>
      </p:grpSp>
      <p:grpSp>
        <p:nvGrpSpPr>
          <p:cNvPr name="Group 86" id="86"/>
          <p:cNvGrpSpPr/>
          <p:nvPr/>
        </p:nvGrpSpPr>
        <p:grpSpPr>
          <a:xfrm rot="0">
            <a:off x="7761442" y="7222811"/>
            <a:ext cx="5486400" cy="548640"/>
            <a:chOff x="0" y="0"/>
            <a:chExt cx="7315200" cy="731520"/>
          </a:xfrm>
        </p:grpSpPr>
        <p:sp>
          <p:nvSpPr>
            <p:cNvPr name="Freeform 87" id="87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88" id="88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 stakeholder groups</a:t>
              </a:r>
            </a:p>
          </p:txBody>
        </p:sp>
      </p:grpSp>
      <p:grpSp>
        <p:nvGrpSpPr>
          <p:cNvPr name="Group 89" id="89"/>
          <p:cNvGrpSpPr/>
          <p:nvPr/>
        </p:nvGrpSpPr>
        <p:grpSpPr>
          <a:xfrm rot="0">
            <a:off x="688208" y="8258111"/>
            <a:ext cx="5134373" cy="1525019"/>
            <a:chOff x="0" y="0"/>
            <a:chExt cx="7616584" cy="2262289"/>
          </a:xfrm>
        </p:grpSpPr>
        <p:sp>
          <p:nvSpPr>
            <p:cNvPr name="Freeform 90" id="90"/>
            <p:cNvSpPr/>
            <p:nvPr/>
          </p:nvSpPr>
          <p:spPr>
            <a:xfrm flipH="false" flipV="false" rot="0">
              <a:off x="25053" y="33909"/>
              <a:ext cx="7566543" cy="2194560"/>
            </a:xfrm>
            <a:custGeom>
              <a:avLst/>
              <a:gdLst/>
              <a:ahLst/>
              <a:cxnLst/>
              <a:rect r="r" b="b" t="t" l="l"/>
              <a:pathLst>
                <a:path h="2194560" w="7566543">
                  <a:moveTo>
                    <a:pt x="0" y="0"/>
                  </a:moveTo>
                  <a:lnTo>
                    <a:pt x="7566543" y="0"/>
                  </a:lnTo>
                  <a:lnTo>
                    <a:pt x="7566543" y="2194560"/>
                  </a:lnTo>
                  <a:lnTo>
                    <a:pt x="0" y="21945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1" id="91"/>
            <p:cNvSpPr/>
            <p:nvPr/>
          </p:nvSpPr>
          <p:spPr>
            <a:xfrm flipH="false" flipV="false" rot="0">
              <a:off x="0" y="0"/>
              <a:ext cx="7616673" cy="2262378"/>
            </a:xfrm>
            <a:custGeom>
              <a:avLst/>
              <a:gdLst/>
              <a:ahLst/>
              <a:cxnLst/>
              <a:rect r="r" b="b" t="t" l="l"/>
              <a:pathLst>
                <a:path h="2262378" w="7616673">
                  <a:moveTo>
                    <a:pt x="25053" y="0"/>
                  </a:moveTo>
                  <a:lnTo>
                    <a:pt x="7591596" y="0"/>
                  </a:lnTo>
                  <a:cubicBezTo>
                    <a:pt x="7605390" y="0"/>
                    <a:pt x="7616673" y="15113"/>
                    <a:pt x="7616673" y="33909"/>
                  </a:cubicBezTo>
                  <a:lnTo>
                    <a:pt x="7616673" y="2228469"/>
                  </a:lnTo>
                  <a:cubicBezTo>
                    <a:pt x="7616673" y="2247138"/>
                    <a:pt x="7605484" y="2262378"/>
                    <a:pt x="7591596" y="2262378"/>
                  </a:cubicBezTo>
                  <a:lnTo>
                    <a:pt x="25053" y="2262378"/>
                  </a:lnTo>
                  <a:cubicBezTo>
                    <a:pt x="11260" y="2262378"/>
                    <a:pt x="0" y="2247265"/>
                    <a:pt x="0" y="2228469"/>
                  </a:cubicBezTo>
                  <a:lnTo>
                    <a:pt x="0" y="33909"/>
                  </a:lnTo>
                  <a:cubicBezTo>
                    <a:pt x="0" y="15113"/>
                    <a:pt x="11166" y="0"/>
                    <a:pt x="25053" y="0"/>
                  </a:cubicBezTo>
                  <a:moveTo>
                    <a:pt x="25053" y="67691"/>
                  </a:moveTo>
                  <a:lnTo>
                    <a:pt x="25053" y="33909"/>
                  </a:lnTo>
                  <a:lnTo>
                    <a:pt x="50012" y="33909"/>
                  </a:lnTo>
                  <a:lnTo>
                    <a:pt x="50012" y="2228469"/>
                  </a:lnTo>
                  <a:lnTo>
                    <a:pt x="25053" y="2228469"/>
                  </a:lnTo>
                  <a:lnTo>
                    <a:pt x="25053" y="2194560"/>
                  </a:lnTo>
                  <a:lnTo>
                    <a:pt x="7591596" y="2194560"/>
                  </a:lnTo>
                  <a:lnTo>
                    <a:pt x="7591596" y="2228469"/>
                  </a:lnTo>
                  <a:lnTo>
                    <a:pt x="7566544" y="2228469"/>
                  </a:lnTo>
                  <a:lnTo>
                    <a:pt x="7566544" y="33909"/>
                  </a:lnTo>
                  <a:lnTo>
                    <a:pt x="7591596" y="33909"/>
                  </a:lnTo>
                  <a:lnTo>
                    <a:pt x="7591596" y="67691"/>
                  </a:lnTo>
                  <a:lnTo>
                    <a:pt x="25053" y="6769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92" id="92"/>
          <p:cNvGrpSpPr/>
          <p:nvPr/>
        </p:nvGrpSpPr>
        <p:grpSpPr>
          <a:xfrm rot="0">
            <a:off x="987931" y="8557835"/>
            <a:ext cx="1097280" cy="1097280"/>
            <a:chOff x="0" y="0"/>
            <a:chExt cx="1463040" cy="1463040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94" id="94"/>
          <p:cNvGrpSpPr/>
          <p:nvPr/>
        </p:nvGrpSpPr>
        <p:grpSpPr>
          <a:xfrm rot="0">
            <a:off x="987931" y="8557835"/>
            <a:ext cx="1097280" cy="1097280"/>
            <a:chOff x="0" y="0"/>
            <a:chExt cx="1463040" cy="1463040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96" id="96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7</a:t>
              </a:r>
            </a:p>
          </p:txBody>
        </p:sp>
      </p:grpSp>
      <p:grpSp>
        <p:nvGrpSpPr>
          <p:cNvPr name="Group 97" id="97"/>
          <p:cNvGrpSpPr/>
          <p:nvPr/>
        </p:nvGrpSpPr>
        <p:grpSpPr>
          <a:xfrm rot="0">
            <a:off x="2359531" y="8649275"/>
            <a:ext cx="5486400" cy="548640"/>
            <a:chOff x="0" y="0"/>
            <a:chExt cx="7315200" cy="731520"/>
          </a:xfrm>
        </p:grpSpPr>
        <p:sp>
          <p:nvSpPr>
            <p:cNvPr name="Freeform 98" id="98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99" id="99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Future Predictions</a:t>
              </a:r>
            </a:p>
          </p:txBody>
        </p:sp>
      </p:grpSp>
      <p:grpSp>
        <p:nvGrpSpPr>
          <p:cNvPr name="Group 100" id="100"/>
          <p:cNvGrpSpPr/>
          <p:nvPr/>
        </p:nvGrpSpPr>
        <p:grpSpPr>
          <a:xfrm rot="0">
            <a:off x="2359531" y="9106475"/>
            <a:ext cx="5486400" cy="548640"/>
            <a:chOff x="0" y="0"/>
            <a:chExt cx="7315200" cy="731520"/>
          </a:xfrm>
        </p:grpSpPr>
        <p:sp>
          <p:nvSpPr>
            <p:cNvPr name="Freeform 101" id="101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02" id="102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Week/month/quarter</a:t>
              </a:r>
            </a:p>
          </p:txBody>
        </p:sp>
      </p:grpSp>
      <p:grpSp>
        <p:nvGrpSpPr>
          <p:cNvPr name="Group 103" id="103"/>
          <p:cNvGrpSpPr/>
          <p:nvPr/>
        </p:nvGrpSpPr>
        <p:grpSpPr>
          <a:xfrm rot="0">
            <a:off x="6090119" y="8258111"/>
            <a:ext cx="5094488" cy="1525019"/>
            <a:chOff x="0" y="0"/>
            <a:chExt cx="6792650" cy="2033359"/>
          </a:xfrm>
        </p:grpSpPr>
        <p:sp>
          <p:nvSpPr>
            <p:cNvPr name="Freeform 104" id="104"/>
            <p:cNvSpPr/>
            <p:nvPr/>
          </p:nvSpPr>
          <p:spPr>
            <a:xfrm flipH="false" flipV="false" rot="0">
              <a:off x="22343" y="30478"/>
              <a:ext cx="6748023" cy="1972484"/>
            </a:xfrm>
            <a:custGeom>
              <a:avLst/>
              <a:gdLst/>
              <a:ahLst/>
              <a:cxnLst/>
              <a:rect r="r" b="b" t="t" l="l"/>
              <a:pathLst>
                <a:path h="1972484" w="6748023">
                  <a:moveTo>
                    <a:pt x="0" y="0"/>
                  </a:moveTo>
                  <a:lnTo>
                    <a:pt x="6748023" y="0"/>
                  </a:lnTo>
                  <a:lnTo>
                    <a:pt x="6748023" y="1972483"/>
                  </a:lnTo>
                  <a:lnTo>
                    <a:pt x="0" y="19724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5" id="105"/>
            <p:cNvSpPr/>
            <p:nvPr/>
          </p:nvSpPr>
          <p:spPr>
            <a:xfrm flipH="false" flipV="false" rot="0">
              <a:off x="0" y="0"/>
              <a:ext cx="6792740" cy="2033448"/>
            </a:xfrm>
            <a:custGeom>
              <a:avLst/>
              <a:gdLst/>
              <a:ahLst/>
              <a:cxnLst/>
              <a:rect r="r" b="b" t="t" l="l"/>
              <a:pathLst>
                <a:path h="2033448" w="6792740">
                  <a:moveTo>
                    <a:pt x="22343" y="0"/>
                  </a:moveTo>
                  <a:lnTo>
                    <a:pt x="6770366" y="0"/>
                  </a:lnTo>
                  <a:cubicBezTo>
                    <a:pt x="6782667" y="0"/>
                    <a:pt x="6792740" y="13584"/>
                    <a:pt x="6792740" y="30478"/>
                  </a:cubicBezTo>
                  <a:lnTo>
                    <a:pt x="6792740" y="2002961"/>
                  </a:lnTo>
                  <a:cubicBezTo>
                    <a:pt x="6792740" y="2019741"/>
                    <a:pt x="6782751" y="2033448"/>
                    <a:pt x="6770366" y="2033448"/>
                  </a:cubicBezTo>
                  <a:lnTo>
                    <a:pt x="22343" y="2033448"/>
                  </a:lnTo>
                  <a:cubicBezTo>
                    <a:pt x="10042" y="2033448"/>
                    <a:pt x="0" y="2019855"/>
                    <a:pt x="0" y="2002961"/>
                  </a:cubicBezTo>
                  <a:lnTo>
                    <a:pt x="0" y="30478"/>
                  </a:lnTo>
                  <a:cubicBezTo>
                    <a:pt x="0" y="13584"/>
                    <a:pt x="9958" y="0"/>
                    <a:pt x="22343" y="0"/>
                  </a:cubicBezTo>
                  <a:moveTo>
                    <a:pt x="22343" y="60841"/>
                  </a:moveTo>
                  <a:lnTo>
                    <a:pt x="22343" y="30478"/>
                  </a:lnTo>
                  <a:lnTo>
                    <a:pt x="44602" y="30478"/>
                  </a:lnTo>
                  <a:lnTo>
                    <a:pt x="44602" y="2002961"/>
                  </a:lnTo>
                  <a:lnTo>
                    <a:pt x="22343" y="2002961"/>
                  </a:lnTo>
                  <a:lnTo>
                    <a:pt x="22343" y="1972484"/>
                  </a:lnTo>
                  <a:lnTo>
                    <a:pt x="6770366" y="1972484"/>
                  </a:lnTo>
                  <a:lnTo>
                    <a:pt x="6770366" y="2002961"/>
                  </a:lnTo>
                  <a:lnTo>
                    <a:pt x="6748024" y="2002961"/>
                  </a:lnTo>
                  <a:lnTo>
                    <a:pt x="6748024" y="30478"/>
                  </a:lnTo>
                  <a:lnTo>
                    <a:pt x="6770366" y="30478"/>
                  </a:lnTo>
                  <a:lnTo>
                    <a:pt x="6770366" y="60841"/>
                  </a:lnTo>
                  <a:lnTo>
                    <a:pt x="22343" y="60841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grpSp>
        <p:nvGrpSpPr>
          <p:cNvPr name="Group 106" id="106"/>
          <p:cNvGrpSpPr/>
          <p:nvPr/>
        </p:nvGrpSpPr>
        <p:grpSpPr>
          <a:xfrm rot="0">
            <a:off x="6389842" y="8557835"/>
            <a:ext cx="1097280" cy="1097280"/>
            <a:chOff x="0" y="0"/>
            <a:chExt cx="1463040" cy="1463040"/>
          </a:xfrm>
        </p:grpSpPr>
        <p:sp>
          <p:nvSpPr>
            <p:cNvPr name="Freeform 107" id="107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731520"/>
                  </a:moveTo>
                  <a:cubicBezTo>
                    <a:pt x="0" y="327533"/>
                    <a:pt x="327533" y="0"/>
                    <a:pt x="731520" y="0"/>
                  </a:cubicBezTo>
                  <a:cubicBezTo>
                    <a:pt x="1135507" y="0"/>
                    <a:pt x="1463040" y="327533"/>
                    <a:pt x="1463040" y="731520"/>
                  </a:cubicBezTo>
                  <a:cubicBezTo>
                    <a:pt x="1463040" y="1135507"/>
                    <a:pt x="1135507" y="1463040"/>
                    <a:pt x="731520" y="1463040"/>
                  </a:cubicBezTo>
                  <a:cubicBezTo>
                    <a:pt x="327533" y="1463040"/>
                    <a:pt x="0" y="1135507"/>
                    <a:pt x="0" y="731520"/>
                  </a:cubicBez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108" id="108"/>
          <p:cNvGrpSpPr/>
          <p:nvPr/>
        </p:nvGrpSpPr>
        <p:grpSpPr>
          <a:xfrm rot="0">
            <a:off x="6389842" y="8557835"/>
            <a:ext cx="1097280" cy="1097280"/>
            <a:chOff x="0" y="0"/>
            <a:chExt cx="1463040" cy="1463040"/>
          </a:xfrm>
        </p:grpSpPr>
        <p:sp>
          <p:nvSpPr>
            <p:cNvPr name="Freeform 109" id="109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-78303" t="0" r="-78303" b="0"/>
              </a:stretch>
            </a:blipFill>
          </p:spPr>
        </p:sp>
        <p:sp>
          <p:nvSpPr>
            <p:cNvPr name="TextBox 110" id="110"/>
            <p:cNvSpPr txBox="true"/>
            <p:nvPr/>
          </p:nvSpPr>
          <p:spPr>
            <a:xfrm>
              <a:off x="0" y="-28575"/>
              <a:ext cx="1463040" cy="14916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20"/>
                </a:lnSpc>
              </a:pP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8</a:t>
              </a:r>
            </a:p>
          </p:txBody>
        </p:sp>
      </p:grpSp>
      <p:grpSp>
        <p:nvGrpSpPr>
          <p:cNvPr name="Group 111" id="111"/>
          <p:cNvGrpSpPr/>
          <p:nvPr/>
        </p:nvGrpSpPr>
        <p:grpSpPr>
          <a:xfrm rot="0">
            <a:off x="7761442" y="8649275"/>
            <a:ext cx="5486400" cy="548640"/>
            <a:chOff x="0" y="0"/>
            <a:chExt cx="7315200" cy="731520"/>
          </a:xfrm>
        </p:grpSpPr>
        <p:sp>
          <p:nvSpPr>
            <p:cNvPr name="Freeform 112" id="112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13" id="113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65A8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Source Attribution</a:t>
              </a:r>
            </a:p>
          </p:txBody>
        </p:sp>
      </p:grpSp>
      <p:grpSp>
        <p:nvGrpSpPr>
          <p:cNvPr name="Group 114" id="114"/>
          <p:cNvGrpSpPr/>
          <p:nvPr/>
        </p:nvGrpSpPr>
        <p:grpSpPr>
          <a:xfrm rot="0">
            <a:off x="7761442" y="9234491"/>
            <a:ext cx="5486400" cy="548640"/>
            <a:chOff x="0" y="0"/>
            <a:chExt cx="7315200" cy="731520"/>
          </a:xfrm>
        </p:grpSpPr>
        <p:sp>
          <p:nvSpPr>
            <p:cNvPr name="Freeform 115" id="115"/>
            <p:cNvSpPr/>
            <p:nvPr/>
          </p:nvSpPr>
          <p:spPr>
            <a:xfrm flipH="false" flipV="false" rot="0">
              <a:off x="0" y="0"/>
              <a:ext cx="7315200" cy="731520"/>
            </a:xfrm>
            <a:custGeom>
              <a:avLst/>
              <a:gdLst/>
              <a:ahLst/>
              <a:cxnLst/>
              <a:rect r="r" b="b" t="t" l="l"/>
              <a:pathLst>
                <a:path h="73152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116" id="116"/>
            <p:cNvSpPr txBox="true"/>
            <p:nvPr/>
          </p:nvSpPr>
          <p:spPr>
            <a:xfrm>
              <a:off x="0" y="-47625"/>
              <a:ext cx="7315200" cy="7791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A2332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Categorized links</a:t>
              </a:r>
            </a:p>
          </p:txBody>
        </p:sp>
      </p:grpSp>
      <p:grpSp>
        <p:nvGrpSpPr>
          <p:cNvPr name="Group 117" id="117"/>
          <p:cNvGrpSpPr/>
          <p:nvPr/>
        </p:nvGrpSpPr>
        <p:grpSpPr>
          <a:xfrm rot="0">
            <a:off x="3657600" y="12801600"/>
            <a:ext cx="10972800" cy="1280160"/>
            <a:chOff x="0" y="0"/>
            <a:chExt cx="14630400" cy="1706880"/>
          </a:xfrm>
        </p:grpSpPr>
        <p:sp>
          <p:nvSpPr>
            <p:cNvPr name="Freeform 118" id="118"/>
            <p:cNvSpPr/>
            <p:nvPr/>
          </p:nvSpPr>
          <p:spPr>
            <a:xfrm flipH="false" flipV="false" rot="0">
              <a:off x="0" y="0"/>
              <a:ext cx="1463040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4630400">
                  <a:moveTo>
                    <a:pt x="0" y="0"/>
                  </a:moveTo>
                  <a:lnTo>
                    <a:pt x="14630400" y="0"/>
                  </a:lnTo>
                  <a:lnTo>
                    <a:pt x="146304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65A82"/>
            </a:solidFill>
          </p:spPr>
        </p:sp>
      </p:grpSp>
      <p:grpSp>
        <p:nvGrpSpPr>
          <p:cNvPr name="Group 119" id="119"/>
          <p:cNvGrpSpPr/>
          <p:nvPr/>
        </p:nvGrpSpPr>
        <p:grpSpPr>
          <a:xfrm rot="0">
            <a:off x="3657600" y="12801600"/>
            <a:ext cx="10972800" cy="1280160"/>
            <a:chOff x="0" y="0"/>
            <a:chExt cx="14630400" cy="1706880"/>
          </a:xfrm>
        </p:grpSpPr>
        <p:sp>
          <p:nvSpPr>
            <p:cNvPr name="Freeform 120" id="120"/>
            <p:cNvSpPr/>
            <p:nvPr/>
          </p:nvSpPr>
          <p:spPr>
            <a:xfrm flipH="false" flipV="false" rot="0">
              <a:off x="0" y="0"/>
              <a:ext cx="1463040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4630400">
                  <a:moveTo>
                    <a:pt x="0" y="0"/>
                  </a:moveTo>
                  <a:lnTo>
                    <a:pt x="14630400" y="0"/>
                  </a:lnTo>
                  <a:lnTo>
                    <a:pt x="14630400" y="1706880"/>
                  </a:lnTo>
                  <a:lnTo>
                    <a:pt x="0" y="1706880"/>
                  </a:lnTo>
                  <a:close/>
                </a:path>
              </a:pathLst>
            </a:custGeom>
            <a:blipFill>
              <a:blip r:embed="rId2">
                <a:alphaModFix amt="0"/>
              </a:blip>
              <a:stretch>
                <a:fillRect l="0" t="-117014" r="0" b="-117014"/>
              </a:stretch>
            </a:blipFill>
          </p:spPr>
        </p:sp>
        <p:sp>
          <p:nvSpPr>
            <p:cNvPr name="TextBox 121" id="121"/>
            <p:cNvSpPr txBox="true"/>
            <p:nvPr/>
          </p:nvSpPr>
          <p:spPr>
            <a:xfrm>
              <a:off x="0" y="-57150"/>
              <a:ext cx="14630400" cy="17640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840"/>
                </a:lnSpc>
              </a:pPr>
              <a:r>
                <a:rPr lang="en-US" sz="3200" b="true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⚡ Processing Time: ~60 seconds  •  🤖 Powered by Gemini AI</a:t>
              </a:r>
            </a:p>
          </p:txBody>
        </p:sp>
      </p:grpSp>
      <p:sp>
        <p:nvSpPr>
          <p:cNvPr name="Freeform 122" id="122"/>
          <p:cNvSpPr/>
          <p:nvPr/>
        </p:nvSpPr>
        <p:spPr>
          <a:xfrm flipH="true" flipV="true" rot="0">
            <a:off x="13435444" y="7671351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3" id="123"/>
          <p:cNvSpPr/>
          <p:nvPr/>
        </p:nvSpPr>
        <p:spPr>
          <a:xfrm flipH="true" flipV="true" rot="0">
            <a:off x="16382923" y="-1099830"/>
            <a:ext cx="6045107" cy="5770329"/>
          </a:xfrm>
          <a:custGeom>
            <a:avLst/>
            <a:gdLst/>
            <a:ahLst/>
            <a:cxnLst/>
            <a:rect r="r" b="b" t="t" l="l"/>
            <a:pathLst>
              <a:path h="5770329" w="6045107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4" id="124"/>
          <p:cNvSpPr/>
          <p:nvPr/>
        </p:nvSpPr>
        <p:spPr>
          <a:xfrm flipH="false" flipV="false" rot="0">
            <a:off x="15016960" y="-3266362"/>
            <a:ext cx="7200900" cy="7200900"/>
          </a:xfrm>
          <a:custGeom>
            <a:avLst/>
            <a:gdLst/>
            <a:ahLst/>
            <a:cxnLst/>
            <a:rect r="r" b="b" t="t" l="l"/>
            <a:pathLst>
              <a:path h="7200900" w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5" id="125"/>
          <p:cNvGrpSpPr/>
          <p:nvPr/>
        </p:nvGrpSpPr>
        <p:grpSpPr>
          <a:xfrm rot="0">
            <a:off x="11460832" y="3617372"/>
            <a:ext cx="6504676" cy="4284796"/>
            <a:chOff x="0" y="0"/>
            <a:chExt cx="7764964" cy="5114981"/>
          </a:xfrm>
        </p:grpSpPr>
        <p:sp>
          <p:nvSpPr>
            <p:cNvPr name="Freeform 126" id="126"/>
            <p:cNvSpPr/>
            <p:nvPr/>
          </p:nvSpPr>
          <p:spPr>
            <a:xfrm flipH="false" flipV="false" rot="0">
              <a:off x="25541" y="76667"/>
              <a:ext cx="7713949" cy="4961847"/>
            </a:xfrm>
            <a:custGeom>
              <a:avLst/>
              <a:gdLst/>
              <a:ahLst/>
              <a:cxnLst/>
              <a:rect r="r" b="b" t="t" l="l"/>
              <a:pathLst>
                <a:path h="4961847" w="7713949">
                  <a:moveTo>
                    <a:pt x="0" y="0"/>
                  </a:moveTo>
                  <a:lnTo>
                    <a:pt x="7713949" y="0"/>
                  </a:lnTo>
                  <a:lnTo>
                    <a:pt x="7713949" y="4961847"/>
                  </a:lnTo>
                  <a:lnTo>
                    <a:pt x="0" y="4961847"/>
                  </a:lnTo>
                  <a:close/>
                </a:path>
              </a:pathLst>
            </a:custGeom>
            <a:blipFill>
              <a:blip r:embed="rId7"/>
              <a:stretch>
                <a:fillRect l="-34694" t="0" r="-34694" b="0"/>
              </a:stretch>
            </a:blipFill>
          </p:spPr>
        </p:sp>
        <p:sp>
          <p:nvSpPr>
            <p:cNvPr name="Freeform 127" id="127"/>
            <p:cNvSpPr/>
            <p:nvPr/>
          </p:nvSpPr>
          <p:spPr>
            <a:xfrm flipH="false" flipV="false" rot="0">
              <a:off x="0" y="0"/>
              <a:ext cx="7765054" cy="5115070"/>
            </a:xfrm>
            <a:custGeom>
              <a:avLst/>
              <a:gdLst/>
              <a:ahLst/>
              <a:cxnLst/>
              <a:rect r="r" b="b" t="t" l="l"/>
              <a:pathLst>
                <a:path h="5115070" w="7765054">
                  <a:moveTo>
                    <a:pt x="25541" y="0"/>
                  </a:moveTo>
                  <a:lnTo>
                    <a:pt x="7739490" y="0"/>
                  </a:lnTo>
                  <a:cubicBezTo>
                    <a:pt x="7753552" y="0"/>
                    <a:pt x="7765054" y="34170"/>
                    <a:pt x="7765054" y="76667"/>
                  </a:cubicBezTo>
                  <a:lnTo>
                    <a:pt x="7765054" y="5038514"/>
                  </a:lnTo>
                  <a:cubicBezTo>
                    <a:pt x="7765054" y="5080724"/>
                    <a:pt x="7753648" y="5115070"/>
                    <a:pt x="7739490" y="5115070"/>
                  </a:cubicBezTo>
                  <a:lnTo>
                    <a:pt x="25541" y="5115070"/>
                  </a:lnTo>
                  <a:cubicBezTo>
                    <a:pt x="11479" y="5115070"/>
                    <a:pt x="0" y="5081012"/>
                    <a:pt x="0" y="5038514"/>
                  </a:cubicBezTo>
                  <a:lnTo>
                    <a:pt x="0" y="76667"/>
                  </a:lnTo>
                  <a:cubicBezTo>
                    <a:pt x="0" y="34170"/>
                    <a:pt x="11383" y="0"/>
                    <a:pt x="25541" y="0"/>
                  </a:cubicBezTo>
                  <a:moveTo>
                    <a:pt x="25541" y="153048"/>
                  </a:moveTo>
                  <a:lnTo>
                    <a:pt x="25541" y="76667"/>
                  </a:lnTo>
                  <a:lnTo>
                    <a:pt x="50986" y="76667"/>
                  </a:lnTo>
                  <a:lnTo>
                    <a:pt x="50986" y="5038514"/>
                  </a:lnTo>
                  <a:lnTo>
                    <a:pt x="25541" y="5038514"/>
                  </a:lnTo>
                  <a:lnTo>
                    <a:pt x="25541" y="4961847"/>
                  </a:lnTo>
                  <a:lnTo>
                    <a:pt x="7739490" y="4961847"/>
                  </a:lnTo>
                  <a:lnTo>
                    <a:pt x="7739490" y="5038514"/>
                  </a:lnTo>
                  <a:lnTo>
                    <a:pt x="7713949" y="5038514"/>
                  </a:lnTo>
                  <a:lnTo>
                    <a:pt x="7713949" y="76667"/>
                  </a:lnTo>
                  <a:lnTo>
                    <a:pt x="7739490" y="76667"/>
                  </a:lnTo>
                  <a:lnTo>
                    <a:pt x="7739490" y="153048"/>
                  </a:lnTo>
                  <a:lnTo>
                    <a:pt x="25541" y="153048"/>
                  </a:lnTo>
                  <a:close/>
                </a:path>
              </a:pathLst>
            </a:custGeom>
            <a:solidFill>
              <a:srgbClr val="1C7293"/>
            </a:solidFill>
          </p:spPr>
        </p:sp>
      </p:grpSp>
      <p:sp>
        <p:nvSpPr>
          <p:cNvPr name="TextBox 128" id="128"/>
          <p:cNvSpPr txBox="true"/>
          <p:nvPr/>
        </p:nvSpPr>
        <p:spPr>
          <a:xfrm rot="0">
            <a:off x="13247842" y="9617015"/>
            <a:ext cx="4410075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b="true" sz="2400" u="sng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  <a:hlinkClick r:id="rId8" tooltip="https://github.com/BasantSaad/Daily-AI-Updates-Automation-System/blob/main/llm_processor_enhanced.py"/>
              </a:rPr>
              <a:t>LLM_PROCESSOR_GITHUB_Link</a:t>
            </a:r>
            <a:r>
              <a:rPr lang="en-US" b="true" sz="24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↗️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DAHBMcXdIPA</dc:identifier>
  <dcterms:modified xsi:type="dcterms:W3CDTF">2011-08-01T06:04:30Z</dcterms:modified>
  <cp:revision>1</cp:revision>
  <dc:title>AI_Trends_Project_Presentation.pptx</dc:title>
</cp:coreProperties>
</file>

<file path=docProps/thumbnail.jpeg>
</file>